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2" r:id="rId29"/>
    <p:sldId id="284" r:id="rId30"/>
    <p:sldId id="285" r:id="rId31"/>
    <p:sldId id="286" r:id="rId32"/>
    <p:sldId id="287"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185" autoAdjust="0"/>
  </p:normalViewPr>
  <p:slideViewPr>
    <p:cSldViewPr>
      <p:cViewPr varScale="1">
        <p:scale>
          <a:sx n="73" d="100"/>
          <a:sy n="73" d="100"/>
        </p:scale>
        <p:origin x="269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D4C4A0-B2A7-4FB8-87F7-8E91CA07C29F}"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2FB2E6BE-7A44-4A2E-81F5-67B0B5734C14}">
      <dgm:prSet phldrT="[Text]"/>
      <dgm:spPr/>
      <dgm:t>
        <a:bodyPr/>
        <a:lstStyle/>
        <a:p>
          <a:r>
            <a:rPr lang="en-US" dirty="0"/>
            <a:t>Team Building</a:t>
          </a:r>
        </a:p>
      </dgm:t>
    </dgm:pt>
    <dgm:pt modelId="{038B53FE-9C0F-42C8-9E96-BA625B61D0B9}" type="parTrans" cxnId="{82F17A64-A9A7-456F-9CCC-87C5BA5EC913}">
      <dgm:prSet/>
      <dgm:spPr/>
      <dgm:t>
        <a:bodyPr/>
        <a:lstStyle/>
        <a:p>
          <a:endParaRPr lang="en-US"/>
        </a:p>
      </dgm:t>
    </dgm:pt>
    <dgm:pt modelId="{C76E9560-7A65-49CE-AFCF-8CCB9B0D2834}" type="sibTrans" cxnId="{82F17A64-A9A7-456F-9CCC-87C5BA5EC913}">
      <dgm:prSet/>
      <dgm:spPr/>
      <dgm:t>
        <a:bodyPr/>
        <a:lstStyle/>
        <a:p>
          <a:endParaRPr lang="en-US"/>
        </a:p>
      </dgm:t>
    </dgm:pt>
    <dgm:pt modelId="{1D1615FC-BC41-448F-A782-FE89A4357CFD}">
      <dgm:prSet phldrT="[Text]"/>
      <dgm:spPr/>
      <dgm:t>
        <a:bodyPr/>
        <a:lstStyle/>
        <a:p>
          <a:r>
            <a:rPr lang="en-US" dirty="0"/>
            <a:t>Mission Purpose &amp; Goals</a:t>
          </a:r>
        </a:p>
      </dgm:t>
    </dgm:pt>
    <dgm:pt modelId="{053B2028-9BC3-40A6-B7F7-B1D4532A6079}" type="parTrans" cxnId="{EB99833D-92AA-4ECC-8F39-AFB0FC0A3E4E}">
      <dgm:prSet/>
      <dgm:spPr/>
      <dgm:t>
        <a:bodyPr/>
        <a:lstStyle/>
        <a:p>
          <a:endParaRPr lang="en-US"/>
        </a:p>
      </dgm:t>
    </dgm:pt>
    <dgm:pt modelId="{18A30BC7-FA6B-4DA4-9E58-DC03C8B6AA70}" type="sibTrans" cxnId="{EB99833D-92AA-4ECC-8F39-AFB0FC0A3E4E}">
      <dgm:prSet/>
      <dgm:spPr/>
      <dgm:t>
        <a:bodyPr/>
        <a:lstStyle/>
        <a:p>
          <a:endParaRPr lang="en-US"/>
        </a:p>
      </dgm:t>
    </dgm:pt>
    <dgm:pt modelId="{90D8F67B-783D-46D9-9D47-93F823357C85}">
      <dgm:prSet phldrT="[Text]"/>
      <dgm:spPr/>
      <dgm:t>
        <a:bodyPr/>
        <a:lstStyle/>
        <a:p>
          <a:r>
            <a:rPr lang="en-US" dirty="0"/>
            <a:t>Decision-making</a:t>
          </a:r>
        </a:p>
      </dgm:t>
    </dgm:pt>
    <dgm:pt modelId="{F69CA97B-B4D7-40CB-A3C4-E41A13ACA222}" type="parTrans" cxnId="{DC4AAECA-E8B1-412E-920D-4AADC9869914}">
      <dgm:prSet/>
      <dgm:spPr/>
      <dgm:t>
        <a:bodyPr/>
        <a:lstStyle/>
        <a:p>
          <a:endParaRPr lang="en-US"/>
        </a:p>
      </dgm:t>
    </dgm:pt>
    <dgm:pt modelId="{6D9FC1E2-C6E9-416D-8726-2223B8D8A56B}" type="sibTrans" cxnId="{DC4AAECA-E8B1-412E-920D-4AADC9869914}">
      <dgm:prSet/>
      <dgm:spPr/>
      <dgm:t>
        <a:bodyPr/>
        <a:lstStyle/>
        <a:p>
          <a:endParaRPr lang="en-US"/>
        </a:p>
      </dgm:t>
    </dgm:pt>
    <dgm:pt modelId="{05ED9E72-F24E-4FE7-BBCB-27027D0D0881}">
      <dgm:prSet phldrT="[Text]"/>
      <dgm:spPr/>
      <dgm:t>
        <a:bodyPr/>
        <a:lstStyle/>
        <a:p>
          <a:r>
            <a:rPr lang="en-US" dirty="0"/>
            <a:t>Growth Continuous Improvement</a:t>
          </a:r>
        </a:p>
      </dgm:t>
    </dgm:pt>
    <dgm:pt modelId="{407D362D-EC78-42B5-A161-622BA841EEDC}" type="parTrans" cxnId="{D99327D0-6120-4254-86B1-B744924355B6}">
      <dgm:prSet/>
      <dgm:spPr/>
      <dgm:t>
        <a:bodyPr/>
        <a:lstStyle/>
        <a:p>
          <a:endParaRPr lang="en-US"/>
        </a:p>
      </dgm:t>
    </dgm:pt>
    <dgm:pt modelId="{2662F36A-3210-446A-A990-705BEC9F74BD}" type="sibTrans" cxnId="{D99327D0-6120-4254-86B1-B744924355B6}">
      <dgm:prSet/>
      <dgm:spPr/>
      <dgm:t>
        <a:bodyPr/>
        <a:lstStyle/>
        <a:p>
          <a:endParaRPr lang="en-US"/>
        </a:p>
      </dgm:t>
    </dgm:pt>
    <dgm:pt modelId="{EA4649C3-E723-4A9D-B3E7-1629229B2347}">
      <dgm:prSet phldrT="[Text]"/>
      <dgm:spPr/>
      <dgm:t>
        <a:bodyPr/>
        <a:lstStyle/>
        <a:p>
          <a:r>
            <a:rPr lang="en-US" dirty="0"/>
            <a:t>Communication</a:t>
          </a:r>
        </a:p>
      </dgm:t>
    </dgm:pt>
    <dgm:pt modelId="{2CAE949D-6561-4F5A-ADE8-0DB1C78A733B}" type="parTrans" cxnId="{7C41566A-73E9-41F8-8836-EFA2AB7C733A}">
      <dgm:prSet/>
      <dgm:spPr/>
      <dgm:t>
        <a:bodyPr/>
        <a:lstStyle/>
        <a:p>
          <a:endParaRPr lang="en-US"/>
        </a:p>
      </dgm:t>
    </dgm:pt>
    <dgm:pt modelId="{77A82A36-5BD6-4C6C-8BDE-DB80FC73ED17}" type="sibTrans" cxnId="{7C41566A-73E9-41F8-8836-EFA2AB7C733A}">
      <dgm:prSet/>
      <dgm:spPr/>
      <dgm:t>
        <a:bodyPr/>
        <a:lstStyle/>
        <a:p>
          <a:endParaRPr lang="en-US"/>
        </a:p>
      </dgm:t>
    </dgm:pt>
    <dgm:pt modelId="{294E5A61-CE26-4087-BB7D-737A5BBA189F}">
      <dgm:prSet phldrT="[Text]"/>
      <dgm:spPr/>
      <dgm:t>
        <a:bodyPr/>
        <a:lstStyle/>
        <a:p>
          <a:r>
            <a:rPr lang="en-US" dirty="0"/>
            <a:t>Guidelines Accountability</a:t>
          </a:r>
        </a:p>
      </dgm:t>
    </dgm:pt>
    <dgm:pt modelId="{E016671B-EB93-49D8-8AB7-A0678DE067DF}" type="parTrans" cxnId="{C9BAF313-C181-47C7-BC79-8E1BA7F5D482}">
      <dgm:prSet/>
      <dgm:spPr/>
      <dgm:t>
        <a:bodyPr/>
        <a:lstStyle/>
        <a:p>
          <a:endParaRPr lang="en-US"/>
        </a:p>
      </dgm:t>
    </dgm:pt>
    <dgm:pt modelId="{C0E3CCAA-7AAC-4ED7-9914-05CA0BC9207D}" type="sibTrans" cxnId="{C9BAF313-C181-47C7-BC79-8E1BA7F5D482}">
      <dgm:prSet/>
      <dgm:spPr/>
      <dgm:t>
        <a:bodyPr/>
        <a:lstStyle/>
        <a:p>
          <a:endParaRPr lang="en-US"/>
        </a:p>
      </dgm:t>
    </dgm:pt>
    <dgm:pt modelId="{3B13A5D4-59D3-46BB-9E44-BAC420489BFC}">
      <dgm:prSet phldrT="[Text]"/>
      <dgm:spPr/>
      <dgm:t>
        <a:bodyPr/>
        <a:lstStyle/>
        <a:p>
          <a:r>
            <a:rPr lang="en-US" dirty="0"/>
            <a:t>Roles &amp; Responsibilities</a:t>
          </a:r>
        </a:p>
      </dgm:t>
    </dgm:pt>
    <dgm:pt modelId="{D44A4935-564C-471D-9BEA-DB74171C57C3}" type="parTrans" cxnId="{B788299A-420B-46F7-B5EE-44074EBF2F4C}">
      <dgm:prSet/>
      <dgm:spPr/>
      <dgm:t>
        <a:bodyPr/>
        <a:lstStyle/>
        <a:p>
          <a:endParaRPr lang="en-US"/>
        </a:p>
      </dgm:t>
    </dgm:pt>
    <dgm:pt modelId="{70AD8119-C5FA-45DF-A503-DB96B6A9C84E}" type="sibTrans" cxnId="{B788299A-420B-46F7-B5EE-44074EBF2F4C}">
      <dgm:prSet/>
      <dgm:spPr/>
      <dgm:t>
        <a:bodyPr/>
        <a:lstStyle/>
        <a:p>
          <a:endParaRPr lang="en-US"/>
        </a:p>
      </dgm:t>
    </dgm:pt>
    <dgm:pt modelId="{0106E67B-9DE2-4982-A32D-4BC3FC298416}" type="pres">
      <dgm:prSet presAssocID="{D2D4C4A0-B2A7-4FB8-87F7-8E91CA07C29F}" presName="Name0" presStyleCnt="0">
        <dgm:presLayoutVars>
          <dgm:chMax val="1"/>
          <dgm:chPref val="1"/>
          <dgm:dir/>
          <dgm:animOne val="branch"/>
          <dgm:animLvl val="lvl"/>
        </dgm:presLayoutVars>
      </dgm:prSet>
      <dgm:spPr/>
    </dgm:pt>
    <dgm:pt modelId="{5FF8ED03-00C0-41A3-B239-1177578E93A1}" type="pres">
      <dgm:prSet presAssocID="{2FB2E6BE-7A44-4A2E-81F5-67B0B5734C14}" presName="Parent" presStyleLbl="node0" presStyleIdx="0" presStyleCnt="1">
        <dgm:presLayoutVars>
          <dgm:chMax val="6"/>
          <dgm:chPref val="6"/>
        </dgm:presLayoutVars>
      </dgm:prSet>
      <dgm:spPr/>
    </dgm:pt>
    <dgm:pt modelId="{A2F08179-FB74-4F9E-AE06-1A9B5F7AEA1D}" type="pres">
      <dgm:prSet presAssocID="{1D1615FC-BC41-448F-A782-FE89A4357CFD}" presName="Accent1" presStyleCnt="0"/>
      <dgm:spPr/>
    </dgm:pt>
    <dgm:pt modelId="{82010598-E2CE-4F2A-A251-1D6A81FE1BDD}" type="pres">
      <dgm:prSet presAssocID="{1D1615FC-BC41-448F-A782-FE89A4357CFD}" presName="Accent" presStyleLbl="bgShp" presStyleIdx="0" presStyleCnt="6"/>
      <dgm:spPr/>
    </dgm:pt>
    <dgm:pt modelId="{5B7C128C-C78D-4B56-9FF0-544DBEC6C236}" type="pres">
      <dgm:prSet presAssocID="{1D1615FC-BC41-448F-A782-FE89A4357CFD}" presName="Child1" presStyleLbl="node1" presStyleIdx="0" presStyleCnt="6" custScaleX="114894" custScaleY="84549" custLinFactNeighborY="4249">
        <dgm:presLayoutVars>
          <dgm:chMax val="0"/>
          <dgm:chPref val="0"/>
          <dgm:bulletEnabled val="1"/>
        </dgm:presLayoutVars>
      </dgm:prSet>
      <dgm:spPr/>
    </dgm:pt>
    <dgm:pt modelId="{114A5678-2F3F-4098-8D5C-8693F1A70DE5}" type="pres">
      <dgm:prSet presAssocID="{90D8F67B-783D-46D9-9D47-93F823357C85}" presName="Accent2" presStyleCnt="0"/>
      <dgm:spPr/>
    </dgm:pt>
    <dgm:pt modelId="{2FF11661-C8E2-4E03-BBDF-59878D009BAF}" type="pres">
      <dgm:prSet presAssocID="{90D8F67B-783D-46D9-9D47-93F823357C85}" presName="Accent" presStyleLbl="bgShp" presStyleIdx="1" presStyleCnt="6"/>
      <dgm:spPr/>
    </dgm:pt>
    <dgm:pt modelId="{3701121D-D5AD-490D-8080-60A9DEC71C21}" type="pres">
      <dgm:prSet presAssocID="{90D8F67B-783D-46D9-9D47-93F823357C85}" presName="Child2" presStyleLbl="node1" presStyleIdx="1" presStyleCnt="6">
        <dgm:presLayoutVars>
          <dgm:chMax val="0"/>
          <dgm:chPref val="0"/>
          <dgm:bulletEnabled val="1"/>
        </dgm:presLayoutVars>
      </dgm:prSet>
      <dgm:spPr/>
    </dgm:pt>
    <dgm:pt modelId="{682CD2B5-24E4-4860-9046-1DF7A3706B5B}" type="pres">
      <dgm:prSet presAssocID="{05ED9E72-F24E-4FE7-BBCB-27027D0D0881}" presName="Accent3" presStyleCnt="0"/>
      <dgm:spPr/>
    </dgm:pt>
    <dgm:pt modelId="{DFB4284A-E07D-4F34-9C9B-B20E71404257}" type="pres">
      <dgm:prSet presAssocID="{05ED9E72-F24E-4FE7-BBCB-27027D0D0881}" presName="Accent" presStyleLbl="bgShp" presStyleIdx="2" presStyleCnt="6"/>
      <dgm:spPr/>
    </dgm:pt>
    <dgm:pt modelId="{3EBF7CE4-FA80-4F05-BD0B-FFC4D55E1AC0}" type="pres">
      <dgm:prSet presAssocID="{05ED9E72-F24E-4FE7-BBCB-27027D0D0881}" presName="Child3" presStyleLbl="node1" presStyleIdx="2" presStyleCnt="6">
        <dgm:presLayoutVars>
          <dgm:chMax val="0"/>
          <dgm:chPref val="0"/>
          <dgm:bulletEnabled val="1"/>
        </dgm:presLayoutVars>
      </dgm:prSet>
      <dgm:spPr/>
    </dgm:pt>
    <dgm:pt modelId="{279ABD95-077A-42F9-A646-CAFE07D147CB}" type="pres">
      <dgm:prSet presAssocID="{EA4649C3-E723-4A9D-B3E7-1629229B2347}" presName="Accent4" presStyleCnt="0"/>
      <dgm:spPr/>
    </dgm:pt>
    <dgm:pt modelId="{8ADEE630-02CF-4E94-A06F-C4E8D493146B}" type="pres">
      <dgm:prSet presAssocID="{EA4649C3-E723-4A9D-B3E7-1629229B2347}" presName="Accent" presStyleLbl="bgShp" presStyleIdx="3" presStyleCnt="6"/>
      <dgm:spPr/>
    </dgm:pt>
    <dgm:pt modelId="{590D6848-12BA-4C85-82C1-C2ED40818F53}" type="pres">
      <dgm:prSet presAssocID="{EA4649C3-E723-4A9D-B3E7-1629229B2347}" presName="Child4" presStyleLbl="node1" presStyleIdx="3" presStyleCnt="6">
        <dgm:presLayoutVars>
          <dgm:chMax val="0"/>
          <dgm:chPref val="0"/>
          <dgm:bulletEnabled val="1"/>
        </dgm:presLayoutVars>
      </dgm:prSet>
      <dgm:spPr/>
    </dgm:pt>
    <dgm:pt modelId="{6F18D0FB-EB96-4A9F-9250-5D040C1DBD2B}" type="pres">
      <dgm:prSet presAssocID="{294E5A61-CE26-4087-BB7D-737A5BBA189F}" presName="Accent5" presStyleCnt="0"/>
      <dgm:spPr/>
    </dgm:pt>
    <dgm:pt modelId="{46A90A22-5E57-4565-B34B-38597BA1E22B}" type="pres">
      <dgm:prSet presAssocID="{294E5A61-CE26-4087-BB7D-737A5BBA189F}" presName="Accent" presStyleLbl="bgShp" presStyleIdx="4" presStyleCnt="6"/>
      <dgm:spPr/>
    </dgm:pt>
    <dgm:pt modelId="{FC119BB3-9BBE-4F59-9D18-E20DF5BC89DF}" type="pres">
      <dgm:prSet presAssocID="{294E5A61-CE26-4087-BB7D-737A5BBA189F}" presName="Child5" presStyleLbl="node1" presStyleIdx="4" presStyleCnt="6">
        <dgm:presLayoutVars>
          <dgm:chMax val="0"/>
          <dgm:chPref val="0"/>
          <dgm:bulletEnabled val="1"/>
        </dgm:presLayoutVars>
      </dgm:prSet>
      <dgm:spPr/>
    </dgm:pt>
    <dgm:pt modelId="{11D7D26A-ABAE-4FFB-8E1B-3FCA40E6A506}" type="pres">
      <dgm:prSet presAssocID="{3B13A5D4-59D3-46BB-9E44-BAC420489BFC}" presName="Accent6" presStyleCnt="0"/>
      <dgm:spPr/>
    </dgm:pt>
    <dgm:pt modelId="{D648A66C-9815-490B-8E71-AC726E71E2BC}" type="pres">
      <dgm:prSet presAssocID="{3B13A5D4-59D3-46BB-9E44-BAC420489BFC}" presName="Accent" presStyleLbl="bgShp" presStyleIdx="5" presStyleCnt="6"/>
      <dgm:spPr/>
    </dgm:pt>
    <dgm:pt modelId="{1B85D720-4832-4650-A6D0-4B7DD6199191}" type="pres">
      <dgm:prSet presAssocID="{3B13A5D4-59D3-46BB-9E44-BAC420489BFC}" presName="Child6" presStyleLbl="node1" presStyleIdx="5" presStyleCnt="6">
        <dgm:presLayoutVars>
          <dgm:chMax val="0"/>
          <dgm:chPref val="0"/>
          <dgm:bulletEnabled val="1"/>
        </dgm:presLayoutVars>
      </dgm:prSet>
      <dgm:spPr/>
    </dgm:pt>
  </dgm:ptLst>
  <dgm:cxnLst>
    <dgm:cxn modelId="{C9BAF313-C181-47C7-BC79-8E1BA7F5D482}" srcId="{2FB2E6BE-7A44-4A2E-81F5-67B0B5734C14}" destId="{294E5A61-CE26-4087-BB7D-737A5BBA189F}" srcOrd="4" destOrd="0" parTransId="{E016671B-EB93-49D8-8AB7-A0678DE067DF}" sibTransId="{C0E3CCAA-7AAC-4ED7-9914-05CA0BC9207D}"/>
    <dgm:cxn modelId="{EB99833D-92AA-4ECC-8F39-AFB0FC0A3E4E}" srcId="{2FB2E6BE-7A44-4A2E-81F5-67B0B5734C14}" destId="{1D1615FC-BC41-448F-A782-FE89A4357CFD}" srcOrd="0" destOrd="0" parTransId="{053B2028-9BC3-40A6-B7F7-B1D4532A6079}" sibTransId="{18A30BC7-FA6B-4DA4-9E58-DC03C8B6AA70}"/>
    <dgm:cxn modelId="{82F17A64-A9A7-456F-9CCC-87C5BA5EC913}" srcId="{D2D4C4A0-B2A7-4FB8-87F7-8E91CA07C29F}" destId="{2FB2E6BE-7A44-4A2E-81F5-67B0B5734C14}" srcOrd="0" destOrd="0" parTransId="{038B53FE-9C0F-42C8-9E96-BA625B61D0B9}" sibTransId="{C76E9560-7A65-49CE-AFCF-8CCB9B0D2834}"/>
    <dgm:cxn modelId="{7C41566A-73E9-41F8-8836-EFA2AB7C733A}" srcId="{2FB2E6BE-7A44-4A2E-81F5-67B0B5734C14}" destId="{EA4649C3-E723-4A9D-B3E7-1629229B2347}" srcOrd="3" destOrd="0" parTransId="{2CAE949D-6561-4F5A-ADE8-0DB1C78A733B}" sibTransId="{77A82A36-5BD6-4C6C-8BDE-DB80FC73ED17}"/>
    <dgm:cxn modelId="{26380D85-776A-4131-86FC-0E636B01278A}" type="presOf" srcId="{90D8F67B-783D-46D9-9D47-93F823357C85}" destId="{3701121D-D5AD-490D-8080-60A9DEC71C21}" srcOrd="0" destOrd="0" presId="urn:microsoft.com/office/officeart/2011/layout/HexagonRadial"/>
    <dgm:cxn modelId="{B788299A-420B-46F7-B5EE-44074EBF2F4C}" srcId="{2FB2E6BE-7A44-4A2E-81F5-67B0B5734C14}" destId="{3B13A5D4-59D3-46BB-9E44-BAC420489BFC}" srcOrd="5" destOrd="0" parTransId="{D44A4935-564C-471D-9BEA-DB74171C57C3}" sibTransId="{70AD8119-C5FA-45DF-A503-DB96B6A9C84E}"/>
    <dgm:cxn modelId="{3CDE619B-2F56-4340-A011-D722FE732B7B}" type="presOf" srcId="{D2D4C4A0-B2A7-4FB8-87F7-8E91CA07C29F}" destId="{0106E67B-9DE2-4982-A32D-4BC3FC298416}" srcOrd="0" destOrd="0" presId="urn:microsoft.com/office/officeart/2011/layout/HexagonRadial"/>
    <dgm:cxn modelId="{793EB9AC-843C-4449-82A3-238119551314}" type="presOf" srcId="{3B13A5D4-59D3-46BB-9E44-BAC420489BFC}" destId="{1B85D720-4832-4650-A6D0-4B7DD6199191}" srcOrd="0" destOrd="0" presId="urn:microsoft.com/office/officeart/2011/layout/HexagonRadial"/>
    <dgm:cxn modelId="{46A7F4B1-7F28-451A-B6F9-E59B411AAA4A}" type="presOf" srcId="{294E5A61-CE26-4087-BB7D-737A5BBA189F}" destId="{FC119BB3-9BBE-4F59-9D18-E20DF5BC89DF}" srcOrd="0" destOrd="0" presId="urn:microsoft.com/office/officeart/2011/layout/HexagonRadial"/>
    <dgm:cxn modelId="{F39183BA-AA53-44EA-8CEA-FD603F251B95}" type="presOf" srcId="{1D1615FC-BC41-448F-A782-FE89A4357CFD}" destId="{5B7C128C-C78D-4B56-9FF0-544DBEC6C236}" srcOrd="0" destOrd="0" presId="urn:microsoft.com/office/officeart/2011/layout/HexagonRadial"/>
    <dgm:cxn modelId="{AABEC9C7-C1CB-4C92-B03F-F856C129B742}" type="presOf" srcId="{EA4649C3-E723-4A9D-B3E7-1629229B2347}" destId="{590D6848-12BA-4C85-82C1-C2ED40818F53}" srcOrd="0" destOrd="0" presId="urn:microsoft.com/office/officeart/2011/layout/HexagonRadial"/>
    <dgm:cxn modelId="{DC4AAECA-E8B1-412E-920D-4AADC9869914}" srcId="{2FB2E6BE-7A44-4A2E-81F5-67B0B5734C14}" destId="{90D8F67B-783D-46D9-9D47-93F823357C85}" srcOrd="1" destOrd="0" parTransId="{F69CA97B-B4D7-40CB-A3C4-E41A13ACA222}" sibTransId="{6D9FC1E2-C6E9-416D-8726-2223B8D8A56B}"/>
    <dgm:cxn modelId="{D99327D0-6120-4254-86B1-B744924355B6}" srcId="{2FB2E6BE-7A44-4A2E-81F5-67B0B5734C14}" destId="{05ED9E72-F24E-4FE7-BBCB-27027D0D0881}" srcOrd="2" destOrd="0" parTransId="{407D362D-EC78-42B5-A161-622BA841EEDC}" sibTransId="{2662F36A-3210-446A-A990-705BEC9F74BD}"/>
    <dgm:cxn modelId="{6D876BD0-99D6-420F-ACDF-B8EE2DD65238}" type="presOf" srcId="{2FB2E6BE-7A44-4A2E-81F5-67B0B5734C14}" destId="{5FF8ED03-00C0-41A3-B239-1177578E93A1}" srcOrd="0" destOrd="0" presId="urn:microsoft.com/office/officeart/2011/layout/HexagonRadial"/>
    <dgm:cxn modelId="{B44B2DD5-8A72-4E9A-A8A6-5DCA85172664}" type="presOf" srcId="{05ED9E72-F24E-4FE7-BBCB-27027D0D0881}" destId="{3EBF7CE4-FA80-4F05-BD0B-FFC4D55E1AC0}" srcOrd="0" destOrd="0" presId="urn:microsoft.com/office/officeart/2011/layout/HexagonRadial"/>
    <dgm:cxn modelId="{3AD4EE02-A95C-49D8-A1D2-530C969C11DE}" type="presParOf" srcId="{0106E67B-9DE2-4982-A32D-4BC3FC298416}" destId="{5FF8ED03-00C0-41A3-B239-1177578E93A1}" srcOrd="0" destOrd="0" presId="urn:microsoft.com/office/officeart/2011/layout/HexagonRadial"/>
    <dgm:cxn modelId="{6A9C746C-D80F-4EA9-88EA-761F57A2387D}" type="presParOf" srcId="{0106E67B-9DE2-4982-A32D-4BC3FC298416}" destId="{A2F08179-FB74-4F9E-AE06-1A9B5F7AEA1D}" srcOrd="1" destOrd="0" presId="urn:microsoft.com/office/officeart/2011/layout/HexagonRadial"/>
    <dgm:cxn modelId="{37B480F3-5A3C-4E55-8373-865E404F7621}" type="presParOf" srcId="{A2F08179-FB74-4F9E-AE06-1A9B5F7AEA1D}" destId="{82010598-E2CE-4F2A-A251-1D6A81FE1BDD}" srcOrd="0" destOrd="0" presId="urn:microsoft.com/office/officeart/2011/layout/HexagonRadial"/>
    <dgm:cxn modelId="{C629A825-9B1C-46FF-BE90-C6144F8C873C}" type="presParOf" srcId="{0106E67B-9DE2-4982-A32D-4BC3FC298416}" destId="{5B7C128C-C78D-4B56-9FF0-544DBEC6C236}" srcOrd="2" destOrd="0" presId="urn:microsoft.com/office/officeart/2011/layout/HexagonRadial"/>
    <dgm:cxn modelId="{212E903B-E4D2-4124-AD77-F55EEC75A325}" type="presParOf" srcId="{0106E67B-9DE2-4982-A32D-4BC3FC298416}" destId="{114A5678-2F3F-4098-8D5C-8693F1A70DE5}" srcOrd="3" destOrd="0" presId="urn:microsoft.com/office/officeart/2011/layout/HexagonRadial"/>
    <dgm:cxn modelId="{A75F96C8-5EAB-46C6-B85E-760E511E8781}" type="presParOf" srcId="{114A5678-2F3F-4098-8D5C-8693F1A70DE5}" destId="{2FF11661-C8E2-4E03-BBDF-59878D009BAF}" srcOrd="0" destOrd="0" presId="urn:microsoft.com/office/officeart/2011/layout/HexagonRadial"/>
    <dgm:cxn modelId="{21E59B05-F58B-4936-89F5-D680664FB976}" type="presParOf" srcId="{0106E67B-9DE2-4982-A32D-4BC3FC298416}" destId="{3701121D-D5AD-490D-8080-60A9DEC71C21}" srcOrd="4" destOrd="0" presId="urn:microsoft.com/office/officeart/2011/layout/HexagonRadial"/>
    <dgm:cxn modelId="{9F82D2BF-BE92-4E8D-9D77-93F05769A650}" type="presParOf" srcId="{0106E67B-9DE2-4982-A32D-4BC3FC298416}" destId="{682CD2B5-24E4-4860-9046-1DF7A3706B5B}" srcOrd="5" destOrd="0" presId="urn:microsoft.com/office/officeart/2011/layout/HexagonRadial"/>
    <dgm:cxn modelId="{D915D6A8-85C9-4CC1-B8AB-EC2BE1B66D03}" type="presParOf" srcId="{682CD2B5-24E4-4860-9046-1DF7A3706B5B}" destId="{DFB4284A-E07D-4F34-9C9B-B20E71404257}" srcOrd="0" destOrd="0" presId="urn:microsoft.com/office/officeart/2011/layout/HexagonRadial"/>
    <dgm:cxn modelId="{08220C95-05E4-42B5-AD2F-D91AEAF7B5E8}" type="presParOf" srcId="{0106E67B-9DE2-4982-A32D-4BC3FC298416}" destId="{3EBF7CE4-FA80-4F05-BD0B-FFC4D55E1AC0}" srcOrd="6" destOrd="0" presId="urn:microsoft.com/office/officeart/2011/layout/HexagonRadial"/>
    <dgm:cxn modelId="{9B5281A5-4A26-4BE6-A651-1E2594D207C2}" type="presParOf" srcId="{0106E67B-9DE2-4982-A32D-4BC3FC298416}" destId="{279ABD95-077A-42F9-A646-CAFE07D147CB}" srcOrd="7" destOrd="0" presId="urn:microsoft.com/office/officeart/2011/layout/HexagonRadial"/>
    <dgm:cxn modelId="{55F727E5-2651-4AC0-9198-2072DD338E64}" type="presParOf" srcId="{279ABD95-077A-42F9-A646-CAFE07D147CB}" destId="{8ADEE630-02CF-4E94-A06F-C4E8D493146B}" srcOrd="0" destOrd="0" presId="urn:microsoft.com/office/officeart/2011/layout/HexagonRadial"/>
    <dgm:cxn modelId="{045B236D-DB02-4644-A1ED-F221CE4A3184}" type="presParOf" srcId="{0106E67B-9DE2-4982-A32D-4BC3FC298416}" destId="{590D6848-12BA-4C85-82C1-C2ED40818F53}" srcOrd="8" destOrd="0" presId="urn:microsoft.com/office/officeart/2011/layout/HexagonRadial"/>
    <dgm:cxn modelId="{A6E8D5F1-EB73-46BD-A38F-48B1526CB645}" type="presParOf" srcId="{0106E67B-9DE2-4982-A32D-4BC3FC298416}" destId="{6F18D0FB-EB96-4A9F-9250-5D040C1DBD2B}" srcOrd="9" destOrd="0" presId="urn:microsoft.com/office/officeart/2011/layout/HexagonRadial"/>
    <dgm:cxn modelId="{55970E65-7A88-459A-8D97-A90CB3F0B074}" type="presParOf" srcId="{6F18D0FB-EB96-4A9F-9250-5D040C1DBD2B}" destId="{46A90A22-5E57-4565-B34B-38597BA1E22B}" srcOrd="0" destOrd="0" presId="urn:microsoft.com/office/officeart/2011/layout/HexagonRadial"/>
    <dgm:cxn modelId="{98B9BEBF-DCBA-440D-A17D-1F5B4B61D971}" type="presParOf" srcId="{0106E67B-9DE2-4982-A32D-4BC3FC298416}" destId="{FC119BB3-9BBE-4F59-9D18-E20DF5BC89DF}" srcOrd="10" destOrd="0" presId="urn:microsoft.com/office/officeart/2011/layout/HexagonRadial"/>
    <dgm:cxn modelId="{FB1A3F77-16D6-43D6-A1DB-8E59506410E9}" type="presParOf" srcId="{0106E67B-9DE2-4982-A32D-4BC3FC298416}" destId="{11D7D26A-ABAE-4FFB-8E1B-3FCA40E6A506}" srcOrd="11" destOrd="0" presId="urn:microsoft.com/office/officeart/2011/layout/HexagonRadial"/>
    <dgm:cxn modelId="{747732B0-2DC9-478A-808D-BA69AF171976}" type="presParOf" srcId="{11D7D26A-ABAE-4FFB-8E1B-3FCA40E6A506}" destId="{D648A66C-9815-490B-8E71-AC726E71E2BC}" srcOrd="0" destOrd="0" presId="urn:microsoft.com/office/officeart/2011/layout/HexagonRadial"/>
    <dgm:cxn modelId="{CB8699B4-9E14-4530-9DF0-1FF8A277FDEC}" type="presParOf" srcId="{0106E67B-9DE2-4982-A32D-4BC3FC298416}" destId="{1B85D720-4832-4650-A6D0-4B7DD6199191}"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8ED03-00C0-41A3-B239-1177578E93A1}">
      <dsp:nvSpPr>
        <dsp:cNvPr id="0" name=""/>
        <dsp:cNvSpPr/>
      </dsp:nvSpPr>
      <dsp:spPr>
        <a:xfrm>
          <a:off x="3019704" y="1836330"/>
          <a:ext cx="2418228" cy="2091865"/>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Team Building</a:t>
          </a:r>
        </a:p>
      </dsp:txBody>
      <dsp:txXfrm>
        <a:off x="3420438" y="2182981"/>
        <a:ext cx="1616760" cy="1398563"/>
      </dsp:txXfrm>
    </dsp:sp>
    <dsp:sp modelId="{2FF11661-C8E2-4E03-BBDF-59878D009BAF}">
      <dsp:nvSpPr>
        <dsp:cNvPr id="0" name=""/>
        <dsp:cNvSpPr/>
      </dsp:nvSpPr>
      <dsp:spPr>
        <a:xfrm>
          <a:off x="4533980" y="835513"/>
          <a:ext cx="912390" cy="78614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7C128C-C78D-4B56-9FF0-544DBEC6C236}">
      <dsp:nvSpPr>
        <dsp:cNvPr id="0" name=""/>
        <dsp:cNvSpPr/>
      </dsp:nvSpPr>
      <dsp:spPr>
        <a:xfrm>
          <a:off x="3094879" y="139069"/>
          <a:ext cx="2276878" cy="1449526"/>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Mission Purpose &amp; Goals</a:t>
          </a:r>
        </a:p>
      </dsp:txBody>
      <dsp:txXfrm>
        <a:off x="3422662" y="347745"/>
        <a:ext cx="1621312" cy="1032174"/>
      </dsp:txXfrm>
    </dsp:sp>
    <dsp:sp modelId="{DFB4284A-E07D-4F34-9C9B-B20E71404257}">
      <dsp:nvSpPr>
        <dsp:cNvPr id="0" name=""/>
        <dsp:cNvSpPr/>
      </dsp:nvSpPr>
      <dsp:spPr>
        <a:xfrm>
          <a:off x="5598810" y="2305186"/>
          <a:ext cx="912390" cy="78614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01121D-D5AD-490D-8080-60A9DEC71C21}">
      <dsp:nvSpPr>
        <dsp:cNvPr id="0" name=""/>
        <dsp:cNvSpPr/>
      </dsp:nvSpPr>
      <dsp:spPr>
        <a:xfrm>
          <a:off x="5059926" y="988260"/>
          <a:ext cx="1981721" cy="1714421"/>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Decision-making</a:t>
          </a:r>
        </a:p>
      </dsp:txBody>
      <dsp:txXfrm>
        <a:off x="5388339" y="1272376"/>
        <a:ext cx="1324895" cy="1146189"/>
      </dsp:txXfrm>
    </dsp:sp>
    <dsp:sp modelId="{8ADEE630-02CF-4E94-A06F-C4E8D493146B}">
      <dsp:nvSpPr>
        <dsp:cNvPr id="0" name=""/>
        <dsp:cNvSpPr/>
      </dsp:nvSpPr>
      <dsp:spPr>
        <a:xfrm>
          <a:off x="4859110" y="3964170"/>
          <a:ext cx="912390" cy="78614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BF7CE4-FA80-4F05-BD0B-FFC4D55E1AC0}">
      <dsp:nvSpPr>
        <dsp:cNvPr id="0" name=""/>
        <dsp:cNvSpPr/>
      </dsp:nvSpPr>
      <dsp:spPr>
        <a:xfrm>
          <a:off x="5059926" y="3061253"/>
          <a:ext cx="1981721" cy="1714421"/>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Growth Continuous Improvement</a:t>
          </a:r>
        </a:p>
      </dsp:txBody>
      <dsp:txXfrm>
        <a:off x="5388339" y="3345369"/>
        <a:ext cx="1324895" cy="1146189"/>
      </dsp:txXfrm>
    </dsp:sp>
    <dsp:sp modelId="{46A90A22-5E57-4565-B34B-38597BA1E22B}">
      <dsp:nvSpPr>
        <dsp:cNvPr id="0" name=""/>
        <dsp:cNvSpPr/>
      </dsp:nvSpPr>
      <dsp:spPr>
        <a:xfrm>
          <a:off x="3024204" y="4136379"/>
          <a:ext cx="912390" cy="78614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0D6848-12BA-4C85-82C1-C2ED40818F53}">
      <dsp:nvSpPr>
        <dsp:cNvPr id="0" name=""/>
        <dsp:cNvSpPr/>
      </dsp:nvSpPr>
      <dsp:spPr>
        <a:xfrm>
          <a:off x="3242458" y="4116917"/>
          <a:ext cx="1981721" cy="1714421"/>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Communication</a:t>
          </a:r>
        </a:p>
      </dsp:txBody>
      <dsp:txXfrm>
        <a:off x="3570871" y="4401033"/>
        <a:ext cx="1324895" cy="1146189"/>
      </dsp:txXfrm>
    </dsp:sp>
    <dsp:sp modelId="{D648A66C-9815-490B-8E71-AC726E71E2BC}">
      <dsp:nvSpPr>
        <dsp:cNvPr id="0" name=""/>
        <dsp:cNvSpPr/>
      </dsp:nvSpPr>
      <dsp:spPr>
        <a:xfrm>
          <a:off x="1941936" y="2667296"/>
          <a:ext cx="912390" cy="78614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119BB3-9BBE-4F59-9D18-E20DF5BC89DF}">
      <dsp:nvSpPr>
        <dsp:cNvPr id="0" name=""/>
        <dsp:cNvSpPr/>
      </dsp:nvSpPr>
      <dsp:spPr>
        <a:xfrm>
          <a:off x="1416552" y="3062433"/>
          <a:ext cx="1981721" cy="1714421"/>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Guidelines Accountability</a:t>
          </a:r>
        </a:p>
      </dsp:txBody>
      <dsp:txXfrm>
        <a:off x="1744965" y="3346549"/>
        <a:ext cx="1324895" cy="1146189"/>
      </dsp:txXfrm>
    </dsp:sp>
    <dsp:sp modelId="{1B85D720-4832-4650-A6D0-4B7DD6199191}">
      <dsp:nvSpPr>
        <dsp:cNvPr id="0" name=""/>
        <dsp:cNvSpPr/>
      </dsp:nvSpPr>
      <dsp:spPr>
        <a:xfrm>
          <a:off x="1416552" y="985901"/>
          <a:ext cx="1981721" cy="1714421"/>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Roles &amp; Responsibilities</a:t>
          </a:r>
        </a:p>
      </dsp:txBody>
      <dsp:txXfrm>
        <a:off x="1744965" y="1270017"/>
        <a:ext cx="1324895" cy="1146189"/>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3520652-C0CA-4E4C-9503-1F0A34AC4769}" type="datetimeFigureOut">
              <a:rPr lang="en-US" smtClean="0"/>
              <a:t>11/18/2021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9D35EF2-4F5B-476A-8523-3D5374C51505}" type="slidenum">
              <a:rPr lang="en-US" smtClean="0"/>
              <a:t>‹#›</a:t>
            </a:fld>
            <a:endParaRPr lang="en-US"/>
          </a:p>
        </p:txBody>
      </p:sp>
    </p:spTree>
    <p:extLst>
      <p:ext uri="{BB962C8B-B14F-4D97-AF65-F5344CB8AC3E}">
        <p14:creationId xmlns:p14="http://schemas.microsoft.com/office/powerpoint/2010/main" val="33156075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DEDA9EA-72F9-4533-B99F-373959A84405}" type="datetimeFigureOut">
              <a:rPr lang="en-US" smtClean="0"/>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3BB250-215C-4520-ABEE-B891331D045D}" type="slidenum">
              <a:rPr lang="en-US" smtClean="0"/>
              <a:t>‹#›</a:t>
            </a:fld>
            <a:endParaRPr lang="en-US" dirty="0"/>
          </a:p>
        </p:txBody>
      </p:sp>
    </p:spTree>
    <p:extLst>
      <p:ext uri="{BB962C8B-B14F-4D97-AF65-F5344CB8AC3E}">
        <p14:creationId xmlns:p14="http://schemas.microsoft.com/office/powerpoint/2010/main" val="3565836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EDA9EA-72F9-4533-B99F-373959A84405}" type="datetimeFigureOut">
              <a:rPr lang="en-US" smtClean="0"/>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3BB250-215C-4520-ABEE-B891331D045D}" type="slidenum">
              <a:rPr lang="en-US" smtClean="0"/>
              <a:t>‹#›</a:t>
            </a:fld>
            <a:endParaRPr lang="en-US" dirty="0"/>
          </a:p>
        </p:txBody>
      </p:sp>
    </p:spTree>
    <p:extLst>
      <p:ext uri="{BB962C8B-B14F-4D97-AF65-F5344CB8AC3E}">
        <p14:creationId xmlns:p14="http://schemas.microsoft.com/office/powerpoint/2010/main" val="4071067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EDA9EA-72F9-4533-B99F-373959A84405}" type="datetimeFigureOut">
              <a:rPr lang="en-US" smtClean="0"/>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3BB250-215C-4520-ABEE-B891331D045D}" type="slidenum">
              <a:rPr lang="en-US" smtClean="0"/>
              <a:t>‹#›</a:t>
            </a:fld>
            <a:endParaRPr lang="en-US" dirty="0"/>
          </a:p>
        </p:txBody>
      </p:sp>
    </p:spTree>
    <p:extLst>
      <p:ext uri="{BB962C8B-B14F-4D97-AF65-F5344CB8AC3E}">
        <p14:creationId xmlns:p14="http://schemas.microsoft.com/office/powerpoint/2010/main" val="2331451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EDA9EA-72F9-4533-B99F-373959A84405}" type="datetimeFigureOut">
              <a:rPr lang="en-US" smtClean="0"/>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3BB250-215C-4520-ABEE-B891331D045D}" type="slidenum">
              <a:rPr lang="en-US" smtClean="0"/>
              <a:t>‹#›</a:t>
            </a:fld>
            <a:endParaRPr lang="en-US" dirty="0"/>
          </a:p>
        </p:txBody>
      </p:sp>
    </p:spTree>
    <p:extLst>
      <p:ext uri="{BB962C8B-B14F-4D97-AF65-F5344CB8AC3E}">
        <p14:creationId xmlns:p14="http://schemas.microsoft.com/office/powerpoint/2010/main" val="640327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EDA9EA-72F9-4533-B99F-373959A84405}" type="datetimeFigureOut">
              <a:rPr lang="en-US" smtClean="0"/>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3BB250-215C-4520-ABEE-B891331D045D}" type="slidenum">
              <a:rPr lang="en-US" smtClean="0"/>
              <a:t>‹#›</a:t>
            </a:fld>
            <a:endParaRPr lang="en-US" dirty="0"/>
          </a:p>
        </p:txBody>
      </p:sp>
    </p:spTree>
    <p:extLst>
      <p:ext uri="{BB962C8B-B14F-4D97-AF65-F5344CB8AC3E}">
        <p14:creationId xmlns:p14="http://schemas.microsoft.com/office/powerpoint/2010/main" val="902145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EDA9EA-72F9-4533-B99F-373959A84405}" type="datetimeFigureOut">
              <a:rPr lang="en-US" smtClean="0"/>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3BB250-215C-4520-ABEE-B891331D045D}" type="slidenum">
              <a:rPr lang="en-US" smtClean="0"/>
              <a:t>‹#›</a:t>
            </a:fld>
            <a:endParaRPr lang="en-US" dirty="0"/>
          </a:p>
        </p:txBody>
      </p:sp>
    </p:spTree>
    <p:extLst>
      <p:ext uri="{BB962C8B-B14F-4D97-AF65-F5344CB8AC3E}">
        <p14:creationId xmlns:p14="http://schemas.microsoft.com/office/powerpoint/2010/main" val="1624000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EDA9EA-72F9-4533-B99F-373959A84405}" type="datetimeFigureOut">
              <a:rPr lang="en-US" smtClean="0"/>
              <a:t>11/18/2021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3BB250-215C-4520-ABEE-B891331D045D}" type="slidenum">
              <a:rPr lang="en-US" smtClean="0"/>
              <a:t>‹#›</a:t>
            </a:fld>
            <a:endParaRPr lang="en-US" dirty="0"/>
          </a:p>
        </p:txBody>
      </p:sp>
    </p:spTree>
    <p:extLst>
      <p:ext uri="{BB962C8B-B14F-4D97-AF65-F5344CB8AC3E}">
        <p14:creationId xmlns:p14="http://schemas.microsoft.com/office/powerpoint/2010/main" val="1045111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EDA9EA-72F9-4533-B99F-373959A84405}" type="datetimeFigureOut">
              <a:rPr lang="en-US" smtClean="0"/>
              <a:t>11/18/2021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3BB250-215C-4520-ABEE-B891331D045D}" type="slidenum">
              <a:rPr lang="en-US" smtClean="0"/>
              <a:t>‹#›</a:t>
            </a:fld>
            <a:endParaRPr lang="en-US" dirty="0"/>
          </a:p>
        </p:txBody>
      </p:sp>
    </p:spTree>
    <p:extLst>
      <p:ext uri="{BB962C8B-B14F-4D97-AF65-F5344CB8AC3E}">
        <p14:creationId xmlns:p14="http://schemas.microsoft.com/office/powerpoint/2010/main" val="3496631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DA9EA-72F9-4533-B99F-373959A84405}" type="datetimeFigureOut">
              <a:rPr lang="en-US" smtClean="0"/>
              <a:t>11/18/2021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3BB250-215C-4520-ABEE-B891331D045D}" type="slidenum">
              <a:rPr lang="en-US" smtClean="0"/>
              <a:t>‹#›</a:t>
            </a:fld>
            <a:endParaRPr lang="en-US" dirty="0"/>
          </a:p>
        </p:txBody>
      </p:sp>
    </p:spTree>
    <p:extLst>
      <p:ext uri="{BB962C8B-B14F-4D97-AF65-F5344CB8AC3E}">
        <p14:creationId xmlns:p14="http://schemas.microsoft.com/office/powerpoint/2010/main" val="514242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EDA9EA-72F9-4533-B99F-373959A84405}" type="datetimeFigureOut">
              <a:rPr lang="en-US" smtClean="0"/>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3BB250-215C-4520-ABEE-B891331D045D}" type="slidenum">
              <a:rPr lang="en-US" smtClean="0"/>
              <a:t>‹#›</a:t>
            </a:fld>
            <a:endParaRPr lang="en-US" dirty="0"/>
          </a:p>
        </p:txBody>
      </p:sp>
    </p:spTree>
    <p:extLst>
      <p:ext uri="{BB962C8B-B14F-4D97-AF65-F5344CB8AC3E}">
        <p14:creationId xmlns:p14="http://schemas.microsoft.com/office/powerpoint/2010/main" val="856912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EDA9EA-72F9-4533-B99F-373959A84405}" type="datetimeFigureOut">
              <a:rPr lang="en-US" smtClean="0"/>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3BB250-215C-4520-ABEE-B891331D045D}" type="slidenum">
              <a:rPr lang="en-US" smtClean="0"/>
              <a:t>‹#›</a:t>
            </a:fld>
            <a:endParaRPr lang="en-US" dirty="0"/>
          </a:p>
        </p:txBody>
      </p:sp>
    </p:spTree>
    <p:extLst>
      <p:ext uri="{BB962C8B-B14F-4D97-AF65-F5344CB8AC3E}">
        <p14:creationId xmlns:p14="http://schemas.microsoft.com/office/powerpoint/2010/main" val="131899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EDA9EA-72F9-4533-B99F-373959A84405}" type="datetimeFigureOut">
              <a:rPr lang="en-US" smtClean="0"/>
              <a:t>11/18/2021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BB250-215C-4520-ABEE-B891331D045D}" type="slidenum">
              <a:rPr lang="en-US" smtClean="0"/>
              <a:t>‹#›</a:t>
            </a:fld>
            <a:endParaRPr lang="en-US" dirty="0"/>
          </a:p>
        </p:txBody>
      </p:sp>
    </p:spTree>
    <p:extLst>
      <p:ext uri="{BB962C8B-B14F-4D97-AF65-F5344CB8AC3E}">
        <p14:creationId xmlns:p14="http://schemas.microsoft.com/office/powerpoint/2010/main" val="3533588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orditout.com/word-cloud/1840591"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1523999"/>
          </a:xfrm>
        </p:spPr>
        <p:txBody>
          <a:bodyPr>
            <a:normAutofit/>
          </a:bodyPr>
          <a:lstStyle/>
          <a:p>
            <a:r>
              <a:rPr lang="en-US" sz="3600" dirty="0">
                <a:solidFill>
                  <a:srgbClr val="0070C0"/>
                </a:solidFill>
              </a:rPr>
              <a:t>Creating a Healthy Work Environment</a:t>
            </a:r>
          </a:p>
        </p:txBody>
      </p:sp>
      <p:sp>
        <p:nvSpPr>
          <p:cNvPr id="3" name="Subtitle 2"/>
          <p:cNvSpPr>
            <a:spLocks noGrp="1"/>
          </p:cNvSpPr>
          <p:nvPr>
            <p:ph type="subTitle" idx="1"/>
          </p:nvPr>
        </p:nvSpPr>
        <p:spPr>
          <a:xfrm>
            <a:off x="1371600" y="1905000"/>
            <a:ext cx="6400800" cy="3733800"/>
          </a:xfrm>
        </p:spPr>
        <p:txBody>
          <a:bodyPr/>
          <a:lstStyle/>
          <a:p>
            <a:r>
              <a:rPr lang="en-US" dirty="0"/>
              <a:t>It begins with YOU.</a:t>
            </a:r>
          </a:p>
          <a:p>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2667000"/>
            <a:ext cx="6121400"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6181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200" dirty="0"/>
              <a:t>How Do You Communicate?</a:t>
            </a:r>
          </a:p>
        </p:txBody>
      </p:sp>
      <p:sp>
        <p:nvSpPr>
          <p:cNvPr id="3" name="Content Placeholder 2"/>
          <p:cNvSpPr>
            <a:spLocks noGrp="1"/>
          </p:cNvSpPr>
          <p:nvPr>
            <p:ph idx="1"/>
          </p:nvPr>
        </p:nvSpPr>
        <p:spPr>
          <a:xfrm>
            <a:off x="457200" y="1143000"/>
            <a:ext cx="8229600" cy="4983163"/>
          </a:xfrm>
        </p:spPr>
        <p:txBody>
          <a:bodyPr>
            <a:normAutofit/>
          </a:bodyPr>
          <a:lstStyle/>
          <a:p>
            <a:pPr marL="0" indent="0">
              <a:buNone/>
            </a:pPr>
            <a:r>
              <a:rPr lang="en-US" sz="2400" dirty="0"/>
              <a:t>To create a positive work environment each employee needs to feel valued.  If you offer active listening, listening to each person and honoring each person for what they bring to the team, they will feel their value.  Respecting every individual in your environment will help create a strong team with good communication.</a:t>
            </a:r>
          </a:p>
          <a:p>
            <a:pPr marL="0" indent="0">
              <a:buNone/>
            </a:pPr>
            <a:endParaRPr lang="en-US" sz="2400" dirty="0"/>
          </a:p>
          <a:p>
            <a:pPr marL="0" indent="0" algn="ctr">
              <a:buNone/>
            </a:pPr>
            <a:endParaRPr lang="en-US" sz="2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399" y="3698080"/>
            <a:ext cx="3352801" cy="2737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6812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126163"/>
          </a:xfrm>
        </p:spPr>
        <p:txBody>
          <a:bodyPr>
            <a:normAutofit lnSpcReduction="10000"/>
          </a:bodyPr>
          <a:lstStyle/>
          <a:p>
            <a:pPr marL="0" indent="0">
              <a:buNone/>
            </a:pPr>
            <a:r>
              <a:rPr lang="en-US" sz="2400" dirty="0"/>
              <a:t>Another important aspect of communicating openly is to have </a:t>
            </a:r>
            <a:r>
              <a:rPr lang="en-US" sz="2400" i="1" dirty="0"/>
              <a:t>discussions about mission, values and goals</a:t>
            </a:r>
            <a:r>
              <a:rPr lang="en-US" sz="2400" dirty="0"/>
              <a:t>.  It is important for each employee to model good work ethics and share what expectations have been set for the team.  These discussions can help the team fulfill these standards about talking about ideas, thoughts and ways to be successful.  It’s about:</a:t>
            </a:r>
          </a:p>
          <a:p>
            <a:pPr marL="457200" indent="-457200">
              <a:buFont typeface="+mj-lt"/>
              <a:buAutoNum type="arabicPeriod"/>
            </a:pPr>
            <a:r>
              <a:rPr lang="en-US" sz="2400" dirty="0"/>
              <a:t>Being accountable to the job.</a:t>
            </a:r>
          </a:p>
          <a:p>
            <a:pPr marL="457200" indent="-457200">
              <a:buFont typeface="+mj-lt"/>
              <a:buAutoNum type="arabicPeriod"/>
            </a:pPr>
            <a:r>
              <a:rPr lang="en-US" sz="2400" dirty="0"/>
              <a:t>Showing up on time.</a:t>
            </a:r>
          </a:p>
          <a:p>
            <a:pPr marL="457200" indent="-457200">
              <a:buFont typeface="+mj-lt"/>
              <a:buAutoNum type="arabicPeriod"/>
            </a:pPr>
            <a:r>
              <a:rPr lang="en-US" sz="2400" dirty="0"/>
              <a:t>Showing up with a positive attitude.</a:t>
            </a:r>
          </a:p>
          <a:p>
            <a:pPr marL="457200" indent="-457200">
              <a:buFont typeface="+mj-lt"/>
              <a:buAutoNum type="arabicPeriod"/>
            </a:pPr>
            <a:r>
              <a:rPr lang="en-US" sz="2400" dirty="0"/>
              <a:t>Willingly taking on tasks and assignments.</a:t>
            </a:r>
          </a:p>
          <a:p>
            <a:pPr marL="457200" indent="-457200">
              <a:buFont typeface="+mj-lt"/>
              <a:buAutoNum type="arabicPeriod"/>
            </a:pPr>
            <a:r>
              <a:rPr lang="en-US" sz="2400" dirty="0"/>
              <a:t>Being proud of your role, team and what you do.</a:t>
            </a:r>
          </a:p>
          <a:p>
            <a:pPr marL="457200" indent="-457200">
              <a:buFont typeface="+mj-lt"/>
              <a:buAutoNum type="arabicPeriod"/>
            </a:pPr>
            <a:r>
              <a:rPr lang="en-US" sz="2400" dirty="0"/>
              <a:t>Treating everyone with respect; in a friendly manner.</a:t>
            </a:r>
          </a:p>
          <a:p>
            <a:pPr marL="457200" indent="-457200">
              <a:buFont typeface="+mj-lt"/>
              <a:buAutoNum type="arabicPeriod"/>
            </a:pPr>
            <a:r>
              <a:rPr lang="en-US" sz="2400" dirty="0"/>
              <a:t>Focusing on work and leaving personal issues outside the workplace.</a:t>
            </a:r>
          </a:p>
          <a:p>
            <a:pPr marL="457200" indent="-457200">
              <a:buFont typeface="+mj-lt"/>
              <a:buAutoNum type="arabicPeriod"/>
            </a:pPr>
            <a:r>
              <a:rPr lang="en-US" sz="2400" dirty="0"/>
              <a:t>Seeing your work as an opportunity for continuous growth and learning.</a:t>
            </a:r>
          </a:p>
          <a:p>
            <a:pPr marL="0" indent="0">
              <a:buNone/>
            </a:pPr>
            <a:endParaRPr lang="en-US" sz="2400" dirty="0"/>
          </a:p>
        </p:txBody>
      </p:sp>
    </p:spTree>
    <p:extLst>
      <p:ext uri="{BB962C8B-B14F-4D97-AF65-F5344CB8AC3E}">
        <p14:creationId xmlns:p14="http://schemas.microsoft.com/office/powerpoint/2010/main" val="2162986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marL="514350" indent="-514350">
              <a:buAutoNum type="arabicPeriod" startAt="9"/>
            </a:pPr>
            <a:r>
              <a:rPr lang="en-US" sz="2400" dirty="0"/>
              <a:t>Let go of your ego.</a:t>
            </a:r>
          </a:p>
          <a:p>
            <a:pPr marL="514350" indent="-514350">
              <a:buAutoNum type="arabicPeriod" startAt="9"/>
            </a:pPr>
            <a:r>
              <a:rPr lang="en-US" sz="2400" dirty="0"/>
              <a:t>Be assertive and professional.</a:t>
            </a:r>
          </a:p>
          <a:p>
            <a:pPr marL="0" indent="0">
              <a:buNone/>
            </a:pPr>
            <a:endParaRPr lang="en-US" sz="2400" dirty="0"/>
          </a:p>
          <a:p>
            <a:pPr marL="0" indent="0">
              <a:buNone/>
            </a:pPr>
            <a:endParaRPr lang="en-US" sz="2400" dirty="0"/>
          </a:p>
          <a:p>
            <a:pPr marL="0" indent="0" algn="ctr">
              <a:buNone/>
            </a:pPr>
            <a:r>
              <a:rPr lang="en-US" sz="2400" b="1" u="sng" dirty="0">
                <a:solidFill>
                  <a:srgbClr val="0070C0"/>
                </a:solidFill>
              </a:rPr>
              <a:t>Take Pride in Your Work</a:t>
            </a:r>
            <a:endParaRPr lang="en-US" sz="2400" dirty="0">
              <a:solidFill>
                <a:srgbClr val="0070C0"/>
              </a:solidFill>
            </a:endParaRPr>
          </a:p>
          <a:p>
            <a:pPr marL="0" indent="0">
              <a:buNone/>
            </a:pPr>
            <a:r>
              <a:rPr lang="en-US" sz="2400" dirty="0"/>
              <a:t>Do you believe in the value of your work?</a:t>
            </a:r>
          </a:p>
          <a:p>
            <a:pPr marL="0" indent="0">
              <a:buNone/>
            </a:pPr>
            <a:r>
              <a:rPr lang="en-US" sz="2400" dirty="0"/>
              <a:t>Do you believe in the value of yourself?</a:t>
            </a:r>
          </a:p>
          <a:p>
            <a:pPr marL="0" indent="0">
              <a:buNone/>
            </a:pPr>
            <a:endParaRPr lang="en-US" sz="2400" dirty="0"/>
          </a:p>
          <a:p>
            <a:pPr marL="0" indent="0">
              <a:buNone/>
            </a:pPr>
            <a:r>
              <a:rPr lang="en-US" sz="2400" dirty="0"/>
              <a:t>When you have a positive work ethic and excellent work skills:</a:t>
            </a:r>
          </a:p>
          <a:p>
            <a:r>
              <a:rPr lang="en-US" sz="2400" dirty="0">
                <a:solidFill>
                  <a:srgbClr val="0070C0"/>
                </a:solidFill>
              </a:rPr>
              <a:t>You feel good about yourself</a:t>
            </a:r>
          </a:p>
          <a:p>
            <a:pPr marL="0" indent="0">
              <a:buNone/>
            </a:pPr>
            <a:r>
              <a:rPr lang="en-US" sz="2400" dirty="0"/>
              <a:t>      You have a sense of integrity and honor.  You make choices that develop your character in a positive way.</a:t>
            </a:r>
          </a:p>
        </p:txBody>
      </p:sp>
    </p:spTree>
    <p:extLst>
      <p:ext uri="{BB962C8B-B14F-4D97-AF65-F5344CB8AC3E}">
        <p14:creationId xmlns:p14="http://schemas.microsoft.com/office/powerpoint/2010/main" val="3173743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a:bodyPr>
          <a:lstStyle/>
          <a:p>
            <a:r>
              <a:rPr lang="en-US" sz="2800" dirty="0">
                <a:solidFill>
                  <a:srgbClr val="0070C0"/>
                </a:solidFill>
              </a:rPr>
              <a:t>You feel more in control</a:t>
            </a:r>
          </a:p>
          <a:p>
            <a:pPr marL="0" indent="0">
              <a:buNone/>
            </a:pPr>
            <a:r>
              <a:rPr lang="en-US" sz="2800" dirty="0"/>
              <a:t>As Stephen Covey writes in “7 Habits of Highly Effective People,”  we have two ways to put ourselves in our lives immediately.</a:t>
            </a:r>
          </a:p>
          <a:p>
            <a:pPr marL="514350" indent="-514350">
              <a:buFont typeface="+mj-lt"/>
              <a:buAutoNum type="arabicPeriod"/>
            </a:pPr>
            <a:r>
              <a:rPr lang="en-US" sz="2800" dirty="0"/>
              <a:t>We can make a promise and keep it.</a:t>
            </a:r>
          </a:p>
          <a:p>
            <a:pPr marL="514350" indent="-514350">
              <a:buFont typeface="+mj-lt"/>
              <a:buAutoNum type="arabicPeriod"/>
            </a:pPr>
            <a:r>
              <a:rPr lang="en-US" sz="2800" dirty="0"/>
              <a:t>We can set a goal and achieve it.  Developing work ethics and excellence afford you many opportunities to do both.</a:t>
            </a:r>
          </a:p>
          <a:p>
            <a:pPr marL="0" indent="0">
              <a:buNone/>
            </a:pPr>
            <a:endParaRPr lang="en-US" sz="2800" dirty="0"/>
          </a:p>
          <a:p>
            <a:pPr marL="0" indent="0" algn="ctr">
              <a:buNone/>
            </a:pP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962400"/>
            <a:ext cx="2070168"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2420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marL="0" indent="0">
              <a:buNone/>
            </a:pPr>
            <a:r>
              <a:rPr lang="en-US" sz="2800" b="1" u="sng" dirty="0">
                <a:solidFill>
                  <a:srgbClr val="0070C0"/>
                </a:solidFill>
              </a:rPr>
              <a:t>Focus on how well you perform your job.</a:t>
            </a:r>
          </a:p>
          <a:p>
            <a:pPr>
              <a:buFont typeface="Wingdings" panose="05000000000000000000" pitchFamily="2" charset="2"/>
              <a:buChar char="Ø"/>
            </a:pPr>
            <a:r>
              <a:rPr lang="en-US" sz="2800" dirty="0"/>
              <a:t>What is your level of skills, knowledge and ability?</a:t>
            </a:r>
          </a:p>
          <a:p>
            <a:pPr>
              <a:buFont typeface="Wingdings" panose="05000000000000000000" pitchFamily="2" charset="2"/>
              <a:buChar char="Ø"/>
            </a:pPr>
            <a:r>
              <a:rPr lang="en-US" sz="2800" dirty="0"/>
              <a:t>How productive are you on a day to day basis?</a:t>
            </a:r>
          </a:p>
          <a:p>
            <a:pPr>
              <a:buFont typeface="Wingdings" panose="05000000000000000000" pitchFamily="2" charset="2"/>
              <a:buChar char="Ø"/>
            </a:pPr>
            <a:r>
              <a:rPr lang="en-US" sz="2800" dirty="0"/>
              <a:t>Do you value your employer?</a:t>
            </a:r>
          </a:p>
          <a:p>
            <a:pPr>
              <a:buFont typeface="Wingdings" panose="05000000000000000000" pitchFamily="2" charset="2"/>
              <a:buChar char="Ø"/>
            </a:pPr>
            <a:r>
              <a:rPr lang="en-US" sz="2800" dirty="0"/>
              <a:t>How do you help others?</a:t>
            </a:r>
          </a:p>
          <a:p>
            <a:pPr>
              <a:buFont typeface="Wingdings" panose="05000000000000000000" pitchFamily="2" charset="2"/>
              <a:buChar char="Ø"/>
            </a:pPr>
            <a:r>
              <a:rPr lang="en-US" sz="2800" dirty="0"/>
              <a:t>How does your job serve other people?</a:t>
            </a:r>
          </a:p>
          <a:p>
            <a:pPr>
              <a:buFont typeface="Wingdings" panose="05000000000000000000" pitchFamily="2" charset="2"/>
              <a:buChar char="Ø"/>
            </a:pPr>
            <a:r>
              <a:rPr lang="en-US" sz="2800" dirty="0"/>
              <a:t>How does your job help the community?</a:t>
            </a:r>
          </a:p>
          <a:p>
            <a:pPr>
              <a:buFont typeface="Wingdings" panose="05000000000000000000" pitchFamily="2" charset="2"/>
              <a:buChar char="Ø"/>
            </a:pPr>
            <a:r>
              <a:rPr lang="en-US" sz="2800" dirty="0"/>
              <a:t>How does your job help you?</a:t>
            </a:r>
          </a:p>
          <a:p>
            <a:pPr>
              <a:buFont typeface="Wingdings" panose="05000000000000000000" pitchFamily="2" charset="2"/>
              <a:buChar char="Ø"/>
            </a:pPr>
            <a:endParaRPr lang="en-US" sz="2800" dirty="0"/>
          </a:p>
          <a:p>
            <a:pPr marL="0" indent="0">
              <a:buNone/>
            </a:pPr>
            <a:endParaRPr lang="en-US" sz="2800" dirty="0"/>
          </a:p>
          <a:p>
            <a:pPr>
              <a:buFont typeface="Wingdings" panose="05000000000000000000" pitchFamily="2" charset="2"/>
              <a:buChar char="Ø"/>
            </a:pPr>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104134"/>
            <a:ext cx="2590800" cy="2550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3675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p:spPr>
        <p:txBody>
          <a:bodyPr>
            <a:normAutofit/>
          </a:bodyPr>
          <a:lstStyle/>
          <a:p>
            <a:r>
              <a:rPr lang="en-US" sz="3200" dirty="0">
                <a:solidFill>
                  <a:srgbClr val="C00000"/>
                </a:solidFill>
              </a:rPr>
              <a:t>Be Approachable and Respectful</a:t>
            </a:r>
          </a:p>
        </p:txBody>
      </p:sp>
      <p:sp>
        <p:nvSpPr>
          <p:cNvPr id="5" name="Content Placeholder 4"/>
          <p:cNvSpPr>
            <a:spLocks noGrp="1"/>
          </p:cNvSpPr>
          <p:nvPr>
            <p:ph idx="1"/>
          </p:nvPr>
        </p:nvSpPr>
        <p:spPr>
          <a:xfrm>
            <a:off x="457200" y="914400"/>
            <a:ext cx="8229600" cy="5211763"/>
          </a:xfrm>
        </p:spPr>
        <p:txBody>
          <a:bodyPr>
            <a:normAutofit/>
          </a:bodyPr>
          <a:lstStyle/>
          <a:p>
            <a:pPr marL="0" indent="0">
              <a:buNone/>
            </a:pPr>
            <a:r>
              <a:rPr lang="en-US" sz="2800" dirty="0"/>
              <a:t>It’s easy to respect coworkers who share our same background, ethnicity and attitudes.  The challenge come when you work with people who are not like you.  </a:t>
            </a:r>
          </a:p>
          <a:p>
            <a:pPr>
              <a:buFont typeface="Wingdings" panose="05000000000000000000" pitchFamily="2" charset="2"/>
              <a:buChar char="§"/>
            </a:pPr>
            <a:r>
              <a:rPr lang="en-US" sz="2400" dirty="0"/>
              <a:t>Be mindful of how you are feeling and stay respectfully focused.</a:t>
            </a:r>
          </a:p>
          <a:p>
            <a:pPr>
              <a:buFont typeface="Wingdings" panose="05000000000000000000" pitchFamily="2" charset="2"/>
              <a:buChar char="§"/>
            </a:pPr>
            <a:r>
              <a:rPr lang="en-US" sz="2400" dirty="0"/>
              <a:t>You may allow your biases to interfere and draw certain conclusions as a result.</a:t>
            </a:r>
          </a:p>
          <a:p>
            <a:pPr>
              <a:buFont typeface="Wingdings" panose="05000000000000000000" pitchFamily="2" charset="2"/>
              <a:buChar char="§"/>
            </a:pPr>
            <a:r>
              <a:rPr lang="en-US" sz="2400" dirty="0"/>
              <a:t>Tolerance is the cornerstone of the respectful workplace.  Tolerate differences rather than fearing or reacting to them.</a:t>
            </a:r>
          </a:p>
          <a:p>
            <a:pPr>
              <a:buFont typeface="Wingdings" panose="05000000000000000000" pitchFamily="2" charset="2"/>
              <a:buChar char="§"/>
            </a:pPr>
            <a:r>
              <a:rPr lang="en-US" sz="2400" dirty="0"/>
              <a:t>Listen for understanding not agreement.</a:t>
            </a:r>
          </a:p>
          <a:p>
            <a:pPr>
              <a:buFont typeface="Wingdings" panose="05000000000000000000" pitchFamily="2" charset="2"/>
              <a:buChar char="§"/>
            </a:pPr>
            <a:r>
              <a:rPr lang="en-US" sz="2400" dirty="0"/>
              <a:t>Look past differences and opinions.</a:t>
            </a:r>
          </a:p>
          <a:p>
            <a:pPr>
              <a:buFont typeface="Wingdings" panose="05000000000000000000" pitchFamily="2" charset="2"/>
              <a:buChar char="§"/>
            </a:pPr>
            <a:r>
              <a:rPr lang="en-US" sz="2400" dirty="0"/>
              <a:t>Appreciate how others see the world.</a:t>
            </a:r>
          </a:p>
        </p:txBody>
      </p:sp>
    </p:spTree>
    <p:extLst>
      <p:ext uri="{BB962C8B-B14F-4D97-AF65-F5344CB8AC3E}">
        <p14:creationId xmlns:p14="http://schemas.microsoft.com/office/powerpoint/2010/main" val="775779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en-US" sz="2800" dirty="0"/>
              <a:t>Avoid tuning out if someone makes a comment that you deem incorrect; learn why the speaker thinks that way.  Learn to ask questions for understanding.</a:t>
            </a:r>
          </a:p>
          <a:p>
            <a:r>
              <a:rPr lang="en-US" sz="2800" dirty="0"/>
              <a:t>Monitor your speech patterns and thinking style to check whether you label people.  Seemingly harmless labeling can degenerate into dismissive and derogatory remarks.</a:t>
            </a:r>
          </a:p>
          <a:p>
            <a:r>
              <a:rPr lang="en-US" sz="2800" dirty="0"/>
              <a:t>Adopt a listening posture that communicates your openness and curiosity.  Be aware of your nonverbal cues and the message you may be sending.</a:t>
            </a:r>
          </a:p>
          <a:p>
            <a:r>
              <a:rPr lang="en-US" sz="2800" dirty="0"/>
              <a:t>Think before you speak, many workplace conflicts could be avoided if everyone followed this rule.</a:t>
            </a:r>
          </a:p>
        </p:txBody>
      </p:sp>
    </p:spTree>
    <p:extLst>
      <p:ext uri="{BB962C8B-B14F-4D97-AF65-F5344CB8AC3E}">
        <p14:creationId xmlns:p14="http://schemas.microsoft.com/office/powerpoint/2010/main" val="2380453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92500"/>
          </a:bodyPr>
          <a:lstStyle/>
          <a:p>
            <a:r>
              <a:rPr lang="en-US" sz="2800" dirty="0"/>
              <a:t>Gossip can feed rumors that contribute to a distrustful and conflict-ridden workplace.  Your actions can help stop malicious gossip.  Speak up and let coworkers know of your discomfort with the conversation.</a:t>
            </a:r>
          </a:p>
          <a:p>
            <a:pPr marL="0" indent="0">
              <a:buNone/>
            </a:pPr>
            <a:endParaRPr lang="en-US" sz="2800" dirty="0"/>
          </a:p>
          <a:p>
            <a:pPr marL="0" indent="0" algn="ctr">
              <a:buNone/>
            </a:pPr>
            <a:endParaRPr lang="en-US" sz="2800" dirty="0"/>
          </a:p>
          <a:p>
            <a:pPr marL="0" indent="0" algn="ctr">
              <a:buNone/>
            </a:pPr>
            <a:endParaRPr lang="en-US" sz="2800" dirty="0"/>
          </a:p>
          <a:p>
            <a:pPr marL="0" indent="0" algn="ctr">
              <a:buNone/>
            </a:pPr>
            <a:endParaRPr lang="en-US" sz="2800" dirty="0"/>
          </a:p>
          <a:p>
            <a:pPr marL="0" indent="0" algn="ctr">
              <a:buNone/>
            </a:pPr>
            <a:endParaRPr lang="en-US" sz="2800" dirty="0"/>
          </a:p>
          <a:p>
            <a:r>
              <a:rPr lang="en-US" sz="2800" dirty="0"/>
              <a:t>Understand your “triggers and hot buttons.”  Knowing what makes you angry and frustrated enables you to manage your reactions and respond in a more appropriate manner.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413051"/>
            <a:ext cx="2514600" cy="1929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8730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en-US" sz="2800" dirty="0"/>
              <a:t>Learn to build on what you know.</a:t>
            </a:r>
          </a:p>
          <a:p>
            <a:r>
              <a:rPr lang="en-US" sz="2800" dirty="0"/>
              <a:t>Adopt a positive and solution-driven approach.</a:t>
            </a:r>
          </a:p>
          <a:p>
            <a:pPr marL="0" indent="0" algn="ctr">
              <a:buNone/>
            </a:pPr>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466850"/>
            <a:ext cx="5715000"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5590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7030A0"/>
                </a:solidFill>
              </a:rPr>
              <a:t>How would you like to get along better with your Colleagues at work?</a:t>
            </a:r>
          </a:p>
        </p:txBody>
      </p:sp>
      <p:sp>
        <p:nvSpPr>
          <p:cNvPr id="3" name="Content Placeholder 2"/>
          <p:cNvSpPr>
            <a:spLocks noGrp="1"/>
          </p:cNvSpPr>
          <p:nvPr>
            <p:ph idx="1"/>
          </p:nvPr>
        </p:nvSpPr>
        <p:spPr>
          <a:xfrm>
            <a:off x="457200" y="1295400"/>
            <a:ext cx="8229600" cy="5334000"/>
          </a:xfrm>
        </p:spPr>
        <p:txBody>
          <a:bodyPr>
            <a:normAutofit lnSpcReduction="10000"/>
          </a:bodyPr>
          <a:lstStyle/>
          <a:p>
            <a:pPr marL="0" indent="0">
              <a:buNone/>
            </a:pPr>
            <a:r>
              <a:rPr lang="en-US" sz="2400" dirty="0"/>
              <a:t>Sometimes getting along with others can be challenging but in the workplace it is a necessary skill that will help you be successful.</a:t>
            </a:r>
          </a:p>
          <a:p>
            <a:pPr marL="0" indent="0">
              <a:buNone/>
            </a:pPr>
            <a:endParaRPr lang="en-US" sz="1600" dirty="0"/>
          </a:p>
          <a:p>
            <a:pPr marL="0" indent="0">
              <a:buNone/>
            </a:pPr>
            <a:r>
              <a:rPr lang="en-US" sz="2400" dirty="0"/>
              <a:t>By building the following skills, you will get along well with others:</a:t>
            </a:r>
          </a:p>
          <a:p>
            <a:r>
              <a:rPr lang="en-US" sz="2400" dirty="0"/>
              <a:t>Build other’s self-esteem</a:t>
            </a:r>
          </a:p>
          <a:p>
            <a:r>
              <a:rPr lang="en-US" sz="2400" dirty="0"/>
              <a:t>Show empathy for others</a:t>
            </a:r>
          </a:p>
          <a:p>
            <a:r>
              <a:rPr lang="en-US" sz="2400" dirty="0"/>
              <a:t>Encourage people to cooperate with each other.</a:t>
            </a:r>
          </a:p>
          <a:p>
            <a:r>
              <a:rPr lang="en-US" sz="2400" dirty="0"/>
              <a:t>Communicate assertively.</a:t>
            </a:r>
          </a:p>
          <a:p>
            <a:r>
              <a:rPr lang="en-US" sz="2400" dirty="0"/>
              <a:t>Ask productive questions and demonstrate listening skills.</a:t>
            </a:r>
          </a:p>
          <a:p>
            <a:r>
              <a:rPr lang="en-US" sz="2400" dirty="0"/>
              <a:t>Respond productively to emotional statements.</a:t>
            </a:r>
          </a:p>
          <a:p>
            <a:r>
              <a:rPr lang="en-US" sz="2400" dirty="0"/>
              <a:t>Handle conflicts with diplomacy.</a:t>
            </a:r>
          </a:p>
          <a:p>
            <a:endParaRPr lang="en-US" sz="2400" dirty="0"/>
          </a:p>
        </p:txBody>
      </p:sp>
    </p:spTree>
    <p:extLst>
      <p:ext uri="{BB962C8B-B14F-4D97-AF65-F5344CB8AC3E}">
        <p14:creationId xmlns:p14="http://schemas.microsoft.com/office/powerpoint/2010/main" val="897267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marL="0" indent="0">
              <a:buNone/>
            </a:pPr>
            <a:r>
              <a:rPr lang="en-US" sz="2800" b="1" dirty="0"/>
              <a:t>Teamwork</a:t>
            </a:r>
            <a:r>
              <a:rPr lang="en-US" sz="2800" dirty="0"/>
              <a:t> is the ability to work together toward a common vision.</a:t>
            </a:r>
          </a:p>
          <a:p>
            <a:pPr marL="0" indent="0">
              <a:buNone/>
            </a:pPr>
            <a:r>
              <a:rPr lang="en-US" sz="2800" dirty="0"/>
              <a:t>The ability to direct individual accomplishments toward organizational objectives.</a:t>
            </a:r>
          </a:p>
          <a:p>
            <a:pPr marL="0" indent="0">
              <a:buNone/>
            </a:pPr>
            <a:r>
              <a:rPr lang="en-US" sz="2800" dirty="0"/>
              <a:t>It is the fuel that allows common people to attain uncommon results.  -- Andrew Carnegie</a:t>
            </a:r>
          </a:p>
          <a:p>
            <a:pPr marL="0" indent="0">
              <a:buNone/>
            </a:pPr>
            <a:endParaRPr lang="en-US" sz="2800" dirty="0"/>
          </a:p>
          <a:p>
            <a:pPr marL="0" indent="0">
              <a:buNone/>
            </a:pPr>
            <a:endParaRPr lang="en-US" sz="2800" dirty="0"/>
          </a:p>
          <a:p>
            <a:pPr marL="0" indent="0" algn="ctr">
              <a:buNone/>
            </a:pPr>
            <a:endParaRPr lang="en-US" sz="2800" dirty="0"/>
          </a:p>
        </p:txBody>
      </p:sp>
      <p:sp>
        <p:nvSpPr>
          <p:cNvPr id="4" name="Rectangle 3"/>
          <p:cNvSpPr/>
          <p:nvPr/>
        </p:nvSpPr>
        <p:spPr>
          <a:xfrm>
            <a:off x="2702383" y="2967335"/>
            <a:ext cx="3739229" cy="175432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Teamwork</a:t>
            </a:r>
          </a:p>
          <a:p>
            <a:pPr algn="ct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working</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3184541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800" dirty="0"/>
              <a:t>How Do I Do That?</a:t>
            </a:r>
          </a:p>
        </p:txBody>
      </p:sp>
      <p:sp>
        <p:nvSpPr>
          <p:cNvPr id="3" name="Content Placeholder 2"/>
          <p:cNvSpPr>
            <a:spLocks noGrp="1"/>
          </p:cNvSpPr>
          <p:nvPr>
            <p:ph idx="1"/>
          </p:nvPr>
        </p:nvSpPr>
        <p:spPr>
          <a:xfrm>
            <a:off x="457200" y="914400"/>
            <a:ext cx="8229600" cy="5638800"/>
          </a:xfrm>
        </p:spPr>
        <p:txBody>
          <a:bodyPr>
            <a:normAutofit/>
          </a:bodyPr>
          <a:lstStyle/>
          <a:p>
            <a:pPr marL="0" indent="0">
              <a:buNone/>
            </a:pPr>
            <a:r>
              <a:rPr lang="en-US" sz="2400" b="1" dirty="0"/>
              <a:t>Build others’ self-esteem</a:t>
            </a:r>
            <a:r>
              <a:rPr lang="en-US" sz="2400" dirty="0"/>
              <a:t>.  When you are in a situation in which your self-esteem is built up, you feel good.  You can build up the self-esteem of others by doing the following?</a:t>
            </a:r>
          </a:p>
          <a:p>
            <a:pPr>
              <a:buFont typeface="Wingdings" panose="05000000000000000000" pitchFamily="2" charset="2"/>
              <a:buChar char="q"/>
            </a:pPr>
            <a:r>
              <a:rPr lang="en-US" sz="2400" dirty="0"/>
              <a:t>Make eye contact with others.</a:t>
            </a:r>
          </a:p>
          <a:p>
            <a:pPr>
              <a:buFont typeface="Wingdings" panose="05000000000000000000" pitchFamily="2" charset="2"/>
              <a:buChar char="q"/>
            </a:pPr>
            <a:r>
              <a:rPr lang="en-US" sz="2400" dirty="0"/>
              <a:t>Call others by their name.</a:t>
            </a:r>
          </a:p>
          <a:p>
            <a:pPr>
              <a:buFont typeface="Wingdings" panose="05000000000000000000" pitchFamily="2" charset="2"/>
              <a:buChar char="q"/>
            </a:pPr>
            <a:r>
              <a:rPr lang="en-US" sz="2400" dirty="0"/>
              <a:t>Ask others for their opinions.</a:t>
            </a:r>
          </a:p>
          <a:p>
            <a:pPr>
              <a:buFont typeface="Wingdings" panose="05000000000000000000" pitchFamily="2" charset="2"/>
              <a:buChar char="q"/>
            </a:pPr>
            <a:r>
              <a:rPr lang="en-US" sz="2400" dirty="0"/>
              <a:t>Compliment the work of others.</a:t>
            </a:r>
          </a:p>
          <a:p>
            <a:pPr>
              <a:buFont typeface="Wingdings" panose="05000000000000000000" pitchFamily="2" charset="2"/>
              <a:buChar char="q"/>
            </a:pPr>
            <a:r>
              <a:rPr lang="en-US" sz="2400" dirty="0"/>
              <a:t>Tell people how much you appreciate them.</a:t>
            </a:r>
          </a:p>
          <a:p>
            <a:pPr>
              <a:buFont typeface="Wingdings" panose="05000000000000000000" pitchFamily="2" charset="2"/>
              <a:buChar char="q"/>
            </a:pPr>
            <a:r>
              <a:rPr lang="en-US" sz="2400" dirty="0"/>
              <a:t>Write “thank-you” notes when someone does something worthwhile.</a:t>
            </a:r>
          </a:p>
          <a:p>
            <a:pPr>
              <a:buFont typeface="Wingdings" panose="05000000000000000000" pitchFamily="2" charset="2"/>
              <a:buChar char="q"/>
            </a:pPr>
            <a:r>
              <a:rPr lang="en-US" sz="2400" dirty="0"/>
              <a:t>Make people feel welcome when they come to your workplace.</a:t>
            </a:r>
          </a:p>
          <a:p>
            <a:pPr>
              <a:buFont typeface="Wingdings" panose="05000000000000000000" pitchFamily="2" charset="2"/>
              <a:buChar char="q"/>
            </a:pPr>
            <a:r>
              <a:rPr lang="en-US" sz="2400" dirty="0"/>
              <a:t>Introduce coworkers to people they may not know.</a:t>
            </a:r>
          </a:p>
        </p:txBody>
      </p:sp>
    </p:spTree>
    <p:extLst>
      <p:ext uri="{BB962C8B-B14F-4D97-AF65-F5344CB8AC3E}">
        <p14:creationId xmlns:p14="http://schemas.microsoft.com/office/powerpoint/2010/main" val="2155921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buFont typeface="Wingdings" panose="05000000000000000000" pitchFamily="2" charset="2"/>
              <a:buChar char="q"/>
            </a:pPr>
            <a:r>
              <a:rPr lang="en-US" sz="2400" dirty="0"/>
              <a:t>Pay attention to what is going on in people’s lives.  Acknowledge milestones and express concern about difficult life situations such as illness, deaths, and accidents.</a:t>
            </a:r>
          </a:p>
          <a:p>
            <a:pPr>
              <a:buFont typeface="Wingdings" panose="05000000000000000000" pitchFamily="2" charset="2"/>
              <a:buChar char="q"/>
            </a:pPr>
            <a:r>
              <a:rPr lang="en-US" sz="2400" dirty="0"/>
              <a:t>Encourage your colleagues to explore their talents and interests.</a:t>
            </a:r>
          </a:p>
          <a:p>
            <a:pPr>
              <a:buFont typeface="Wingdings" panose="05000000000000000000" pitchFamily="2" charset="2"/>
              <a:buChar char="q"/>
            </a:pPr>
            <a:r>
              <a:rPr lang="en-US" sz="2400" dirty="0"/>
              <a:t>Share people’s excitement when they accomplish things.</a:t>
            </a:r>
          </a:p>
          <a:p>
            <a:pPr>
              <a:buFont typeface="Wingdings" panose="05000000000000000000" pitchFamily="2" charset="2"/>
              <a:buChar char="q"/>
            </a:pPr>
            <a:r>
              <a:rPr lang="en-US" sz="2400" dirty="0"/>
              <a:t>Honor people’s needs and wants, when appropriate.</a:t>
            </a:r>
          </a:p>
          <a:p>
            <a:pPr>
              <a:buFont typeface="Wingdings" panose="05000000000000000000" pitchFamily="2" charset="2"/>
              <a:buChar char="q"/>
            </a:pPr>
            <a:r>
              <a:rPr lang="en-US" sz="2400" dirty="0"/>
              <a:t>Take responsibility for your choices and actions and expect others to do the same.</a:t>
            </a:r>
          </a:p>
          <a:p>
            <a:pPr>
              <a:buFont typeface="Wingdings" panose="05000000000000000000" pitchFamily="2" charset="2"/>
              <a:buChar char="q"/>
            </a:pPr>
            <a:r>
              <a:rPr lang="en-US" sz="2400" dirty="0"/>
              <a:t>Take responsibility for the quality of your communication and working relationship.</a:t>
            </a:r>
          </a:p>
          <a:p>
            <a:pPr marL="0" indent="0" algn="ctr">
              <a:buNone/>
            </a:pPr>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555" y="4495800"/>
            <a:ext cx="2190444" cy="1641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1740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a:bodyPr>
          <a:lstStyle/>
          <a:p>
            <a:pPr marL="0" indent="0">
              <a:buNone/>
            </a:pPr>
            <a:r>
              <a:rPr lang="en-US" sz="2400" b="1" dirty="0"/>
              <a:t>Show empathy for others.  </a:t>
            </a:r>
            <a:r>
              <a:rPr lang="en-US" sz="2400" dirty="0"/>
              <a:t>Empathy means recognizing emotions in others.  It is the capacity to put you in another person’s shoes and understand how they view their reality and how they feel about things.</a:t>
            </a:r>
          </a:p>
          <a:p>
            <a:pPr marL="0" indent="0">
              <a:buNone/>
            </a:pPr>
            <a:endParaRPr lang="en-US" sz="2400" dirty="0"/>
          </a:p>
          <a:p>
            <a:pPr marL="0" indent="0">
              <a:buNone/>
            </a:pPr>
            <a:r>
              <a:rPr lang="en-US" sz="2400" b="1" dirty="0"/>
              <a:t>Encourage people to cooperate with each other.</a:t>
            </a:r>
          </a:p>
          <a:p>
            <a:pPr marL="0" indent="0">
              <a:buNone/>
            </a:pPr>
            <a:r>
              <a:rPr lang="en-US" sz="2400" dirty="0"/>
              <a:t>If you are managing a work group, there are some specific things you can do to create an environment in which others work well together.</a:t>
            </a:r>
          </a:p>
          <a:p>
            <a:r>
              <a:rPr lang="en-US" sz="2400" dirty="0"/>
              <a:t>Don’t assume everyone is with you.</a:t>
            </a:r>
          </a:p>
          <a:p>
            <a:r>
              <a:rPr lang="en-US" sz="2400" dirty="0"/>
              <a:t>Make sure people have clear instructions for tasks to be completed.  Ask people to describe what they plan to do.</a:t>
            </a:r>
          </a:p>
          <a:p>
            <a:r>
              <a:rPr lang="en-US" sz="2400" dirty="0"/>
              <a:t>Reinforce cooperative behavior.  Don’t’ take it for granted.  Don’t play favorites.  Treat everyone the same; otherwise, some people will not trust you.</a:t>
            </a:r>
          </a:p>
        </p:txBody>
      </p:sp>
    </p:spTree>
    <p:extLst>
      <p:ext uri="{BB962C8B-B14F-4D97-AF65-F5344CB8AC3E}">
        <p14:creationId xmlns:p14="http://schemas.microsoft.com/office/powerpoint/2010/main" val="3599480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lstStyle/>
          <a:p>
            <a:r>
              <a:rPr lang="en-US" sz="2400" dirty="0"/>
              <a:t>Don’t talk about people behind their backs.</a:t>
            </a:r>
          </a:p>
          <a:p>
            <a:r>
              <a:rPr lang="en-US" sz="2400" dirty="0"/>
              <a:t>Ask for others’ idea.  Participation increases commitment.</a:t>
            </a:r>
          </a:p>
          <a:p>
            <a:r>
              <a:rPr lang="en-US" sz="2400" dirty="0"/>
              <a:t>Follow up on suggestions, requests (even if you are unable to carry them out), and comments.</a:t>
            </a:r>
          </a:p>
          <a:p>
            <a:r>
              <a:rPr lang="en-US" sz="2400" dirty="0"/>
              <a:t>Check for understanding when you make a statement of announcement.</a:t>
            </a:r>
          </a:p>
          <a:p>
            <a:endParaRPr lang="en-US" sz="2400" dirty="0"/>
          </a:p>
          <a:p>
            <a:pPr marL="0" indent="0">
              <a:buNone/>
            </a:pPr>
            <a:r>
              <a:rPr lang="en-US" sz="2400" b="1" dirty="0"/>
              <a:t>Communicate assertively.  </a:t>
            </a:r>
            <a:r>
              <a:rPr lang="en-US" sz="2400" dirty="0"/>
              <a:t>Assertive communication is a constructive way of expressing feeling and opinions.  People are not born assertive; their behavior is a combination of learned skills.</a:t>
            </a:r>
            <a:r>
              <a:rPr lang="en-US" sz="2400" b="1" dirty="0"/>
              <a:t>  </a:t>
            </a:r>
            <a:r>
              <a:rPr lang="en-US" sz="2400" dirty="0"/>
              <a:t>Assertive Behavior enables you to:</a:t>
            </a:r>
          </a:p>
          <a:p>
            <a:r>
              <a:rPr lang="en-US" sz="2400" dirty="0"/>
              <a:t>Act in your own best interests.</a:t>
            </a:r>
          </a:p>
          <a:p>
            <a:r>
              <a:rPr lang="en-US" sz="2400" dirty="0"/>
              <a:t>Stand up for yourself without becoming anxious.</a:t>
            </a:r>
          </a:p>
          <a:p>
            <a:r>
              <a:rPr lang="en-US" sz="2400" dirty="0"/>
              <a:t>Express your honest feelings.</a:t>
            </a:r>
          </a:p>
          <a:p>
            <a:r>
              <a:rPr lang="en-US" sz="2400" dirty="0"/>
              <a:t>Clarify wants/needs/expectations</a:t>
            </a:r>
          </a:p>
        </p:txBody>
      </p:sp>
    </p:spTree>
    <p:extLst>
      <p:ext uri="{BB962C8B-B14F-4D97-AF65-F5344CB8AC3E}">
        <p14:creationId xmlns:p14="http://schemas.microsoft.com/office/powerpoint/2010/main" val="1052753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a:bodyPr>
          <a:lstStyle/>
          <a:p>
            <a:r>
              <a:rPr lang="en-US" sz="2400" dirty="0"/>
              <a:t>Assert your personal rights without denying the rights of others.</a:t>
            </a:r>
          </a:p>
          <a:p>
            <a:r>
              <a:rPr lang="en-US" sz="2400" dirty="0"/>
              <a:t>Focus on the behavior not the personality.</a:t>
            </a:r>
          </a:p>
          <a:p>
            <a:r>
              <a:rPr lang="en-US" sz="2400" dirty="0"/>
              <a:t>Use “I” statements.</a:t>
            </a:r>
          </a:p>
          <a:p>
            <a:r>
              <a:rPr lang="en-US" sz="2400" dirty="0"/>
              <a:t>Try to speak directly with the individual involved.</a:t>
            </a:r>
          </a:p>
          <a:p>
            <a:r>
              <a:rPr lang="en-US" sz="2400" dirty="0"/>
              <a:t>Use a problem-solving approach.</a:t>
            </a:r>
          </a:p>
          <a:p>
            <a:r>
              <a:rPr lang="en-US" sz="2400" dirty="0"/>
              <a:t>Try to reach a mutual understanding and agreement of what may change.</a:t>
            </a:r>
          </a:p>
          <a:p>
            <a:pPr marL="0" indent="0" algn="ctr">
              <a:buNone/>
            </a:pPr>
            <a:r>
              <a:rPr lang="en-US" sz="2400" dirty="0"/>
              <a:t>	Assertive behavior includes both what you say and how you say it.</a:t>
            </a:r>
          </a:p>
          <a:p>
            <a:pPr marL="0" indent="0" algn="ctr">
              <a:buNone/>
            </a:pPr>
            <a:endParaRPr lang="en-U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4648200"/>
            <a:ext cx="20955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6154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lnSpcReduction="10000"/>
          </a:bodyPr>
          <a:lstStyle/>
          <a:p>
            <a:pPr marL="0" indent="0">
              <a:buNone/>
            </a:pPr>
            <a:r>
              <a:rPr lang="en-US" sz="2800" b="1" dirty="0"/>
              <a:t>Ask productive questions and demonstrate listening skills.  </a:t>
            </a:r>
            <a:r>
              <a:rPr lang="en-US" sz="2800" dirty="0"/>
              <a:t>Listening skills help show that you are hearing and understanding another person and interested in what s/he has to say.</a:t>
            </a:r>
          </a:p>
          <a:p>
            <a:pPr marL="0" indent="0">
              <a:buNone/>
            </a:pPr>
            <a:endParaRPr lang="en-US" sz="2800" b="1" dirty="0"/>
          </a:p>
          <a:p>
            <a:pPr marL="0" indent="0">
              <a:buNone/>
            </a:pPr>
            <a:r>
              <a:rPr lang="en-US" sz="2800" b="1" dirty="0"/>
              <a:t>Choose words wisely.  </a:t>
            </a:r>
            <a:r>
              <a:rPr lang="en-US" sz="2800" dirty="0"/>
              <a:t>We must choose our words carefully so as not to offend or dismiss people.  It shows we care about how we communicate.</a:t>
            </a:r>
          </a:p>
          <a:p>
            <a:pPr marL="0" indent="0">
              <a:buNone/>
            </a:pPr>
            <a:endParaRPr lang="en-US" sz="2800" b="1" dirty="0"/>
          </a:p>
          <a:p>
            <a:pPr marL="0" indent="0">
              <a:buNone/>
            </a:pPr>
            <a:r>
              <a:rPr lang="en-US" sz="2800" dirty="0"/>
              <a:t>Avoid the use of slang.  Stick to the basics of the English language.  Watch your tone.  Tone is one of he most important factors in successful verbal communication.  The wrong tone can completely throw off the meaning you are trying to communicate.  An angry tone can turn</a:t>
            </a:r>
          </a:p>
        </p:txBody>
      </p:sp>
    </p:spTree>
    <p:extLst>
      <p:ext uri="{BB962C8B-B14F-4D97-AF65-F5344CB8AC3E}">
        <p14:creationId xmlns:p14="http://schemas.microsoft.com/office/powerpoint/2010/main" val="1950463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indent="0">
              <a:buNone/>
            </a:pPr>
            <a:r>
              <a:rPr lang="en-US" dirty="0"/>
              <a:t>“have a nice day” into an insult and that is the opposite of what we want to do.  Always keep an upbeat and joyful tone.  If a coworker is unhappy and irate, keeping a calm soothing tone will help them deescalate.</a:t>
            </a:r>
          </a:p>
          <a:p>
            <a:pPr marL="0" indent="0">
              <a:buNone/>
            </a:pPr>
            <a:endParaRPr lang="en-US" dirty="0"/>
          </a:p>
          <a:p>
            <a:pPr marL="0" indent="0">
              <a:buNone/>
            </a:pPr>
            <a:r>
              <a:rPr lang="en-US" dirty="0"/>
              <a:t>Speak steady and project.  No mumbling.  Project your words clearly.  Make sure to speak so people can hear what you are saying.</a:t>
            </a:r>
          </a:p>
        </p:txBody>
      </p:sp>
    </p:spTree>
    <p:extLst>
      <p:ext uri="{BB962C8B-B14F-4D97-AF65-F5344CB8AC3E}">
        <p14:creationId xmlns:p14="http://schemas.microsoft.com/office/powerpoint/2010/main" val="3499989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a:solidFill>
                  <a:srgbClr val="00B050"/>
                </a:solidFill>
              </a:rPr>
              <a:t>Active Listening</a:t>
            </a:r>
          </a:p>
        </p:txBody>
      </p:sp>
      <p:sp>
        <p:nvSpPr>
          <p:cNvPr id="3" name="Content Placeholder 2"/>
          <p:cNvSpPr>
            <a:spLocks noGrp="1"/>
          </p:cNvSpPr>
          <p:nvPr>
            <p:ph idx="1"/>
          </p:nvPr>
        </p:nvSpPr>
        <p:spPr>
          <a:xfrm>
            <a:off x="457200" y="1066800"/>
            <a:ext cx="8229600" cy="5059363"/>
          </a:xfrm>
        </p:spPr>
        <p:txBody>
          <a:bodyPr>
            <a:normAutofit lnSpcReduction="10000"/>
          </a:bodyPr>
          <a:lstStyle/>
          <a:p>
            <a:pPr marL="0" indent="0">
              <a:buNone/>
            </a:pPr>
            <a:r>
              <a:rPr lang="en-US" sz="2800" dirty="0"/>
              <a:t>A communication skill called “active listening” is especially useful in emotional situations because it enables you to demonstrate that you understand what the person is saying and how s/he is feeling about it.</a:t>
            </a:r>
          </a:p>
          <a:p>
            <a:pPr marL="0" indent="0">
              <a:buNone/>
            </a:pPr>
            <a:endParaRPr lang="en-US" sz="2800" dirty="0"/>
          </a:p>
          <a:p>
            <a:pPr marL="0" indent="0">
              <a:buNone/>
            </a:pPr>
            <a:r>
              <a:rPr lang="en-US" sz="2800" dirty="0"/>
              <a:t>Active listening means restating, in your own words, what the other person has said.  It’s a check on whether your understanding is correct</a:t>
            </a:r>
            <a:r>
              <a:rPr lang="en-US" dirty="0"/>
              <a:t>.</a:t>
            </a:r>
          </a:p>
          <a:p>
            <a:pPr marL="0" indent="0">
              <a:buNone/>
            </a:pPr>
            <a:r>
              <a:rPr lang="en-US" sz="2800" dirty="0"/>
              <a:t>It encompasses body language, encouraging words and inviting, open ended questions, restating what was said and checking out mutual understanding of the issue.</a:t>
            </a:r>
          </a:p>
        </p:txBody>
      </p:sp>
    </p:spTree>
    <p:extLst>
      <p:ext uri="{BB962C8B-B14F-4D97-AF65-F5344CB8AC3E}">
        <p14:creationId xmlns:p14="http://schemas.microsoft.com/office/powerpoint/2010/main" val="975888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B050"/>
                </a:solidFill>
              </a:rPr>
              <a:t>ACTIVE LISTENING RESPONSES HAVE THE FOLLOWING COMPONENTS:</a:t>
            </a:r>
          </a:p>
        </p:txBody>
      </p:sp>
      <p:sp>
        <p:nvSpPr>
          <p:cNvPr id="3" name="Content Placeholder 2"/>
          <p:cNvSpPr>
            <a:spLocks noGrp="1"/>
          </p:cNvSpPr>
          <p:nvPr>
            <p:ph idx="1"/>
          </p:nvPr>
        </p:nvSpPr>
        <p:spPr>
          <a:xfrm>
            <a:off x="457200" y="1295400"/>
            <a:ext cx="8229600" cy="5334000"/>
          </a:xfrm>
        </p:spPr>
        <p:txBody>
          <a:bodyPr>
            <a:normAutofit/>
          </a:bodyPr>
          <a:lstStyle/>
          <a:p>
            <a:r>
              <a:rPr lang="en-US" sz="2800" dirty="0"/>
              <a:t>Naming the feeling that the other person is conveying.</a:t>
            </a:r>
          </a:p>
          <a:p>
            <a:r>
              <a:rPr lang="en-US" sz="2800" dirty="0"/>
              <a:t>Stating the reason for the feeling.</a:t>
            </a:r>
          </a:p>
          <a:p>
            <a:endParaRPr lang="en-US" sz="2000" dirty="0"/>
          </a:p>
          <a:p>
            <a:pPr marL="0" indent="0">
              <a:buNone/>
            </a:pPr>
            <a:r>
              <a:rPr lang="en-US" sz="2400" dirty="0"/>
              <a:t>Examples:  </a:t>
            </a:r>
          </a:p>
          <a:p>
            <a:r>
              <a:rPr lang="en-US" sz="2400" dirty="0"/>
              <a:t>You seem annoyed by lateness.</a:t>
            </a:r>
          </a:p>
          <a:p>
            <a:r>
              <a:rPr lang="en-US" sz="2400" dirty="0"/>
              <a:t>Sounds like you’re upset about what happened at work.</a:t>
            </a:r>
          </a:p>
          <a:p>
            <a:r>
              <a:rPr lang="en-US" sz="2400" dirty="0"/>
              <a:t>You sound really stumped about how to solve this problem.</a:t>
            </a:r>
          </a:p>
          <a:p>
            <a:r>
              <a:rPr lang="en-US" sz="2400" dirty="0"/>
              <a:t>It makes you angry when you find errors on Joe’s paperwork.</a:t>
            </a:r>
          </a:p>
          <a:p>
            <a:r>
              <a:rPr lang="en-US" sz="2400" dirty="0"/>
              <a:t>Sounds like you’re really worried about Ann.</a:t>
            </a:r>
          </a:p>
          <a:p>
            <a:r>
              <a:rPr lang="en-US" sz="2400" dirty="0"/>
              <a:t>I get the feeling you’re awfully busy right now.</a:t>
            </a:r>
          </a:p>
        </p:txBody>
      </p:sp>
    </p:spTree>
    <p:extLst>
      <p:ext uri="{BB962C8B-B14F-4D97-AF65-F5344CB8AC3E}">
        <p14:creationId xmlns:p14="http://schemas.microsoft.com/office/powerpoint/2010/main" val="4253021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pPr marL="0" indent="0">
              <a:buNone/>
            </a:pPr>
            <a:r>
              <a:rPr lang="en-US" dirty="0">
                <a:solidFill>
                  <a:srgbClr val="00B050"/>
                </a:solidFill>
              </a:rPr>
              <a:t>Active listening</a:t>
            </a:r>
            <a:r>
              <a:rPr lang="en-US" dirty="0"/>
              <a:t> is not the same as agreement.  Rather, it is a way of demonstrating that you intend to hear and understand another’s point of view.</a:t>
            </a:r>
          </a:p>
          <a:p>
            <a:pPr marL="0" indent="0" algn="ctr">
              <a:buNone/>
            </a:pPr>
            <a:endParaRPr lang="en-US" dirty="0">
              <a:solidFill>
                <a:srgbClr val="00B05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063" y="2057400"/>
            <a:ext cx="2809875"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5473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33400"/>
            <a:ext cx="8229600" cy="2590800"/>
          </a:xfrm>
        </p:spPr>
        <p:txBody>
          <a:bodyPr>
            <a:normAutofit/>
          </a:bodyPr>
          <a:lstStyle/>
          <a:p>
            <a:r>
              <a:rPr lang="en-US" sz="3200" dirty="0"/>
              <a:t>“Lots of people want to ride with you in the limo, but what you want is someone who will take the bus with you when the limo breaks down.  -- Oprah Winfrey</a:t>
            </a:r>
          </a:p>
        </p:txBody>
      </p:sp>
      <p:sp>
        <p:nvSpPr>
          <p:cNvPr id="3" name="Content Placeholder 2"/>
          <p:cNvSpPr>
            <a:spLocks noGrp="1"/>
          </p:cNvSpPr>
          <p:nvPr>
            <p:ph idx="1"/>
          </p:nvPr>
        </p:nvSpPr>
        <p:spPr>
          <a:xfrm>
            <a:off x="457200" y="1600201"/>
            <a:ext cx="7924800" cy="4038600"/>
          </a:xfrm>
        </p:spPr>
        <p:txBody>
          <a:bodyPr/>
          <a:lstStyle/>
          <a:p>
            <a:pPr marL="0" indent="0" algn="ctr">
              <a:buNone/>
            </a:pPr>
            <a:endParaRPr lang="en-US" dirty="0"/>
          </a:p>
          <a:p>
            <a:pPr marL="0" indent="0" algn="ctr">
              <a:buNone/>
            </a:pPr>
            <a:endParaRPr lang="en-US" dirty="0"/>
          </a:p>
          <a:p>
            <a:pPr marL="0" indent="0" algn="ctr">
              <a:buNone/>
            </a:pP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3277772"/>
            <a:ext cx="5053680" cy="2361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0026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dirty="0">
                <a:solidFill>
                  <a:srgbClr val="00B0F0"/>
                </a:solidFill>
              </a:rPr>
              <a:t>Have Good Workplace Boundaries</a:t>
            </a:r>
          </a:p>
        </p:txBody>
      </p:sp>
      <p:sp>
        <p:nvSpPr>
          <p:cNvPr id="3" name="Content Placeholder 2"/>
          <p:cNvSpPr>
            <a:spLocks noGrp="1"/>
          </p:cNvSpPr>
          <p:nvPr>
            <p:ph idx="1"/>
          </p:nvPr>
        </p:nvSpPr>
        <p:spPr>
          <a:xfrm>
            <a:off x="457200" y="838200"/>
            <a:ext cx="8229600" cy="5791200"/>
          </a:xfrm>
        </p:spPr>
        <p:txBody>
          <a:bodyPr>
            <a:normAutofit/>
          </a:bodyPr>
          <a:lstStyle/>
          <a:p>
            <a:pPr marL="0" indent="0">
              <a:buNone/>
            </a:pPr>
            <a:r>
              <a:rPr lang="en-US" sz="2400" dirty="0"/>
              <a:t>Boundaries help us communicate clearly.  All personal information should be kept confidential.  Do not discuss coworkers with other and do not participate or feed into office gossip.</a:t>
            </a:r>
          </a:p>
          <a:p>
            <a:pPr marL="0" indent="0">
              <a:buNone/>
            </a:pPr>
            <a:endParaRPr lang="en-US" sz="1400" dirty="0"/>
          </a:p>
          <a:p>
            <a:pPr marL="0" indent="0">
              <a:buNone/>
            </a:pPr>
            <a:r>
              <a:rPr lang="en-US" sz="2400" dirty="0"/>
              <a:t>The keys to successful workplace relationships and communication will help you unlock the door to successful communication not only at work, but also in all of your relationships.</a:t>
            </a:r>
          </a:p>
          <a:p>
            <a:pPr marL="0" indent="0">
              <a:buNone/>
            </a:pPr>
            <a:endParaRPr lang="en-US" sz="1400" dirty="0"/>
          </a:p>
          <a:p>
            <a:pPr marL="0" indent="0" algn="ctr">
              <a:buNone/>
            </a:pPr>
            <a:r>
              <a:rPr lang="en-US" sz="1600" dirty="0">
                <a:solidFill>
                  <a:srgbClr val="00B0F0"/>
                </a:solidFill>
              </a:rPr>
              <a:t>There are two types of people – those who come into a room and say, “Well, here I am” and those who come in and say, “Ah, there you are.</a:t>
            </a:r>
          </a:p>
          <a:p>
            <a:pPr marL="0" indent="0" algn="ctr">
              <a:buNone/>
            </a:pPr>
            <a:endParaRPr lang="en-US" sz="1600" dirty="0">
              <a:solidFill>
                <a:srgbClr val="00B0F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2341" y="5334000"/>
            <a:ext cx="2304459" cy="1066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4852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pPr marL="0" indent="0">
              <a:buNone/>
            </a:pPr>
            <a:r>
              <a:rPr lang="en-US" dirty="0"/>
              <a:t>The ability to get along well with people in your workplace comprises a set of learned skills.  </a:t>
            </a:r>
            <a:r>
              <a:rPr lang="en-US" i="1" dirty="0"/>
              <a:t>No one is born knowing how to build others’ self-esteem, show empathy, encourage cooperation, communicate assertively, ask productive questions, or respond productively to emotional statements.  </a:t>
            </a:r>
            <a:r>
              <a:rPr lang="en-US" dirty="0"/>
              <a:t>These skills can be learned and developed with some practice.  By taking the time to develop these skills, you will be able to build better relationships at work, feel good about your role and feel successful in your job.</a:t>
            </a:r>
          </a:p>
        </p:txBody>
      </p:sp>
    </p:spTree>
    <p:extLst>
      <p:ext uri="{BB962C8B-B14F-4D97-AF65-F5344CB8AC3E}">
        <p14:creationId xmlns:p14="http://schemas.microsoft.com/office/powerpoint/2010/main" val="3469377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7EF98D-176D-4F61-B315-51D2EA782F8A}"/>
              </a:ext>
            </a:extLst>
          </p:cNvPr>
          <p:cNvSpPr>
            <a:spLocks noGrp="1"/>
          </p:cNvSpPr>
          <p:nvPr>
            <p:ph idx="1"/>
          </p:nvPr>
        </p:nvSpPr>
        <p:spPr>
          <a:xfrm>
            <a:off x="457200" y="332015"/>
            <a:ext cx="8229600" cy="5745163"/>
          </a:xfrm>
        </p:spPr>
        <p:txBody>
          <a:bodyPr/>
          <a:lstStyle/>
          <a:p>
            <a:pPr algn="ctr"/>
            <a:r>
              <a:rPr lang="en-US" dirty="0">
                <a:solidFill>
                  <a:srgbClr val="7030A0"/>
                </a:solidFill>
              </a:rPr>
              <a:t>Don’t limit your challenges.</a:t>
            </a:r>
          </a:p>
          <a:p>
            <a:pPr algn="ctr"/>
            <a:r>
              <a:rPr lang="en-US" dirty="0">
                <a:solidFill>
                  <a:srgbClr val="7030A0"/>
                </a:solidFill>
              </a:rPr>
              <a:t>Challenge your limits.</a:t>
            </a:r>
          </a:p>
          <a:p>
            <a:pPr algn="ctr"/>
            <a:r>
              <a:rPr lang="en-US" dirty="0">
                <a:solidFill>
                  <a:srgbClr val="7030A0"/>
                </a:solidFill>
              </a:rPr>
              <a:t>Keep growing your skill set.</a:t>
            </a:r>
          </a:p>
          <a:p>
            <a:pPr marL="0" indent="0" algn="ctr">
              <a:buNone/>
            </a:pPr>
            <a:r>
              <a:rPr lang="en-US" dirty="0">
                <a:solidFill>
                  <a:srgbClr val="7030A0"/>
                </a:solidFill>
              </a:rPr>
              <a:t>--Unknown</a:t>
            </a:r>
          </a:p>
          <a:p>
            <a:pPr marL="0" indent="0" algn="ctr">
              <a:buNone/>
            </a:pPr>
            <a:endParaRPr lang="en-US" dirty="0">
              <a:solidFill>
                <a:srgbClr val="7030A0"/>
              </a:solidFill>
            </a:endParaRPr>
          </a:p>
          <a:p>
            <a:pPr algn="ctr"/>
            <a:endParaRPr lang="en-US" dirty="0">
              <a:solidFill>
                <a:srgbClr val="7030A0"/>
              </a:solidFill>
            </a:endParaRPr>
          </a:p>
          <a:p>
            <a:pPr algn="ctr"/>
            <a:endParaRPr lang="en-US" dirty="0">
              <a:solidFill>
                <a:srgbClr val="7030A0"/>
              </a:solidFill>
            </a:endParaRPr>
          </a:p>
          <a:p>
            <a:pPr algn="ctr"/>
            <a:endParaRPr lang="en-US" dirty="0">
              <a:solidFill>
                <a:srgbClr val="7030A0"/>
              </a:solidFill>
            </a:endParaRPr>
          </a:p>
        </p:txBody>
      </p:sp>
      <p:pic>
        <p:nvPicPr>
          <p:cNvPr id="5" name="Picture 4">
            <a:extLst>
              <a:ext uri="{FF2B5EF4-FFF2-40B4-BE49-F238E27FC236}">
                <a16:creationId xmlns:a16="http://schemas.microsoft.com/office/drawing/2014/main" id="{D6D77380-3FA7-488F-AAE1-B7BF25A7653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600200" y="2258435"/>
            <a:ext cx="6019799" cy="4142365"/>
          </a:xfrm>
          <a:prstGeom prst="rect">
            <a:avLst/>
          </a:prstGeom>
        </p:spPr>
      </p:pic>
      <p:sp>
        <p:nvSpPr>
          <p:cNvPr id="6" name="TextBox 5">
            <a:extLst>
              <a:ext uri="{FF2B5EF4-FFF2-40B4-BE49-F238E27FC236}">
                <a16:creationId xmlns:a16="http://schemas.microsoft.com/office/drawing/2014/main" id="{949A0972-3D88-4138-96F3-075A1D33BC54}"/>
              </a:ext>
            </a:extLst>
          </p:cNvPr>
          <p:cNvSpPr txBox="1"/>
          <p:nvPr/>
        </p:nvSpPr>
        <p:spPr>
          <a:xfrm>
            <a:off x="762476" y="5890933"/>
            <a:ext cx="5181124" cy="230832"/>
          </a:xfrm>
          <a:prstGeom prst="rect">
            <a:avLst/>
          </a:prstGeom>
          <a:noFill/>
        </p:spPr>
        <p:txBody>
          <a:bodyPr wrap="square" rtlCol="0">
            <a:spAutoFit/>
          </a:bodyPr>
          <a:lstStyle/>
          <a:p>
            <a:r>
              <a:rPr lang="en-US" sz="900">
                <a:hlinkClick r:id="rId3" tooltip="https://worditout.com/word-cloud/1840591"/>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2630188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25635643"/>
              </p:ext>
            </p:extLst>
          </p:nvPr>
        </p:nvGraphicFramePr>
        <p:xfrm>
          <a:off x="304800" y="457200"/>
          <a:ext cx="8458200" cy="5897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1247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a:bodyPr>
          <a:lstStyle/>
          <a:p>
            <a:pPr marL="0" indent="0">
              <a:buNone/>
            </a:pPr>
            <a:r>
              <a:rPr lang="en-US" sz="2800" dirty="0"/>
              <a:t>In a team oriented environment you contribute to the overall success of the organization.  You work with fellow employee, management and diverse areas to produce results.  You are unified with other teams to accomplish the overall objectives.  You differentiate the overall sense of teamwork from the task of developing an effective intact team that is formed to accomplish specific goals.</a:t>
            </a:r>
          </a:p>
          <a:p>
            <a:pPr marL="0" indent="0" algn="ctr">
              <a:buNone/>
            </a:pPr>
            <a:endParaRPr lang="en-US" sz="28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3810000"/>
            <a:ext cx="52578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3435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676400"/>
          </a:xfrm>
        </p:spPr>
        <p:txBody>
          <a:bodyPr>
            <a:normAutofit fontScale="90000"/>
          </a:bodyPr>
          <a:lstStyle/>
          <a:p>
            <a:r>
              <a:rPr lang="en-US" sz="3200" dirty="0"/>
              <a:t>Successful teams require the attention to each of the following:</a:t>
            </a:r>
            <a:br>
              <a:rPr lang="en-US" sz="3200" dirty="0"/>
            </a:br>
            <a:br>
              <a:rPr lang="en-US" sz="3200" dirty="0"/>
            </a:br>
            <a:endParaRPr lang="en-US" sz="3200" dirty="0"/>
          </a:p>
        </p:txBody>
      </p:sp>
      <p:sp>
        <p:nvSpPr>
          <p:cNvPr id="3" name="Content Placeholder 2"/>
          <p:cNvSpPr>
            <a:spLocks noGrp="1"/>
          </p:cNvSpPr>
          <p:nvPr>
            <p:ph idx="1"/>
          </p:nvPr>
        </p:nvSpPr>
        <p:spPr>
          <a:xfrm>
            <a:off x="457200" y="990600"/>
            <a:ext cx="8229600" cy="5135563"/>
          </a:xfrm>
        </p:spPr>
        <p:txBody>
          <a:bodyPr>
            <a:normAutofit/>
          </a:bodyPr>
          <a:lstStyle/>
          <a:p>
            <a:pPr>
              <a:buFont typeface="Courier New" panose="02070309020205020404" pitchFamily="49" charset="0"/>
              <a:buChar char="o"/>
            </a:pPr>
            <a:r>
              <a:rPr lang="en-US" sz="2400" dirty="0"/>
              <a:t>Do you know what the expectations of the team are? </a:t>
            </a:r>
            <a:r>
              <a:rPr lang="en-US" sz="2000" dirty="0"/>
              <a:t>(i.e.; performance and expected outcomes.</a:t>
            </a:r>
          </a:p>
          <a:p>
            <a:pPr>
              <a:buFont typeface="Courier New" panose="02070309020205020404" pitchFamily="49" charset="0"/>
              <a:buChar char="o"/>
            </a:pPr>
            <a:r>
              <a:rPr lang="en-US" sz="2400" dirty="0"/>
              <a:t>Do you understand the context of the team; Why are you participating on the team?  Can you define the team’s importance in accomplishing their tasks and goals?</a:t>
            </a:r>
          </a:p>
          <a:p>
            <a:pPr>
              <a:buFont typeface="Courier New" panose="02070309020205020404" pitchFamily="49" charset="0"/>
              <a:buChar char="o"/>
            </a:pPr>
            <a:r>
              <a:rPr lang="en-US" sz="2400" dirty="0"/>
              <a:t>Are you committed and want to participate on the team?</a:t>
            </a:r>
          </a:p>
          <a:p>
            <a:pPr>
              <a:buFont typeface="Courier New" panose="02070309020205020404" pitchFamily="49" charset="0"/>
              <a:buChar char="o"/>
            </a:pPr>
            <a:r>
              <a:rPr lang="en-US" sz="2400" dirty="0"/>
              <a:t>Is there a high level of competence within the team that you feel you have the right people participating? </a:t>
            </a:r>
            <a:r>
              <a:rPr lang="en-US" sz="2000" dirty="0"/>
              <a:t>(i.e.; do members have the knowledge and skill to do their jobs?)</a:t>
            </a:r>
            <a:endParaRPr lang="en-US" sz="2400" dirty="0"/>
          </a:p>
          <a:p>
            <a:pPr>
              <a:buFont typeface="Courier New" panose="02070309020205020404" pitchFamily="49" charset="0"/>
              <a:buChar char="o"/>
            </a:pPr>
            <a:r>
              <a:rPr lang="en-US" sz="2400" dirty="0"/>
              <a:t>Do team members clearly understand their boundaries?  Is there enough freedom and empowerment to feel ownership of their tasks and accomplishments?</a:t>
            </a:r>
          </a:p>
        </p:txBody>
      </p:sp>
    </p:spTree>
    <p:extLst>
      <p:ext uri="{BB962C8B-B14F-4D97-AF65-F5344CB8AC3E}">
        <p14:creationId xmlns:p14="http://schemas.microsoft.com/office/powerpoint/2010/main" val="3393642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r>
              <a:rPr lang="en-US" sz="2400" dirty="0"/>
              <a:t>Does the team understand the team and group process?  Are the team members working together effectively and understand each other’s roles and responsibilities?</a:t>
            </a:r>
          </a:p>
          <a:p>
            <a:r>
              <a:rPr lang="en-US" sz="2400" dirty="0"/>
              <a:t>Does the team approach problem solving processes to work toward better understanding and improvement?</a:t>
            </a:r>
          </a:p>
          <a:p>
            <a:r>
              <a:rPr lang="en-US" sz="2400" dirty="0"/>
              <a:t>Does the team have a clear understanding of their priorities?</a:t>
            </a:r>
          </a:p>
          <a:p>
            <a:r>
              <a:rPr lang="en-US" sz="2400" dirty="0"/>
              <a:t>Is there a method to give feedback and receive feedback?</a:t>
            </a:r>
          </a:p>
          <a:p>
            <a:r>
              <a:rPr lang="en-US" sz="2400" dirty="0"/>
              <a:t>Do they communicate clearly, honestly and respectful in their communication?</a:t>
            </a:r>
          </a:p>
          <a:p>
            <a:r>
              <a:rPr lang="en-US" sz="2400" dirty="0"/>
              <a:t>Are conflicts and differences addressed in a timely fashion?</a:t>
            </a:r>
          </a:p>
          <a:p>
            <a:r>
              <a:rPr lang="en-US" sz="2400" dirty="0"/>
              <a:t>Does the team feel responsible and accountable for their achievements?</a:t>
            </a:r>
          </a:p>
        </p:txBody>
      </p:sp>
    </p:spTree>
    <p:extLst>
      <p:ext uri="{BB962C8B-B14F-4D97-AF65-F5344CB8AC3E}">
        <p14:creationId xmlns:p14="http://schemas.microsoft.com/office/powerpoint/2010/main" val="129170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rmAutofit fontScale="90000"/>
          </a:bodyPr>
          <a:lstStyle/>
          <a:p>
            <a:r>
              <a:rPr lang="en-US" sz="2800" dirty="0"/>
              <a:t>There are several things you can do to make your work environment a positive one and to facilitate a feeling of cooperation, teamwork and joy among the team.</a:t>
            </a:r>
            <a:br>
              <a:rPr lang="en-US" sz="2800" dirty="0"/>
            </a:br>
            <a:r>
              <a:rPr lang="en-US" sz="3600" b="1" i="1" dirty="0">
                <a:solidFill>
                  <a:schemeClr val="accent6"/>
                </a:solidFill>
              </a:rPr>
              <a:t>TRUST</a:t>
            </a:r>
            <a:br>
              <a:rPr lang="en-US" sz="2800" dirty="0"/>
            </a:br>
            <a:br>
              <a:rPr lang="en-US" sz="2800" dirty="0"/>
            </a:br>
            <a:endParaRPr lang="en-US" sz="2800" dirty="0"/>
          </a:p>
        </p:txBody>
      </p:sp>
      <p:sp>
        <p:nvSpPr>
          <p:cNvPr id="3" name="Content Placeholder 2"/>
          <p:cNvSpPr>
            <a:spLocks noGrp="1"/>
          </p:cNvSpPr>
          <p:nvPr>
            <p:ph idx="1"/>
          </p:nvPr>
        </p:nvSpPr>
        <p:spPr>
          <a:xfrm>
            <a:off x="457200" y="1905000"/>
            <a:ext cx="8229600" cy="4221163"/>
          </a:xfrm>
        </p:spPr>
        <p:txBody>
          <a:bodyPr/>
          <a:lstStyle/>
          <a:p>
            <a:pPr marL="0" indent="0">
              <a:buNone/>
            </a:pPr>
            <a:r>
              <a:rPr lang="en-US" sz="2800" b="1" dirty="0">
                <a:solidFill>
                  <a:schemeClr val="accent6"/>
                </a:solidFill>
              </a:rPr>
              <a:t>Trust</a:t>
            </a:r>
            <a:r>
              <a:rPr lang="en-US" b="1" dirty="0">
                <a:solidFill>
                  <a:schemeClr val="accent6"/>
                </a:solidFill>
              </a:rPr>
              <a:t> </a:t>
            </a:r>
            <a:r>
              <a:rPr lang="en-US" sz="2400" b="1" dirty="0">
                <a:solidFill>
                  <a:schemeClr val="accent6"/>
                </a:solidFill>
              </a:rPr>
              <a:t>is the basic tenant for all relationships.  </a:t>
            </a:r>
            <a:r>
              <a:rPr lang="en-US" sz="2400" dirty="0"/>
              <a:t>So building an environment of trust is one of the most important things you can do to create a positive work environment.  It’s a philosophy that must be demonstrated in everything you and your team does.</a:t>
            </a:r>
          </a:p>
          <a:p>
            <a:r>
              <a:rPr lang="en-US" sz="2400" dirty="0">
                <a:solidFill>
                  <a:schemeClr val="accent6"/>
                </a:solidFill>
              </a:rPr>
              <a:t>Trust is about doing what you say you are going to do.</a:t>
            </a:r>
          </a:p>
          <a:p>
            <a:r>
              <a:rPr lang="en-US" sz="2400" dirty="0">
                <a:solidFill>
                  <a:schemeClr val="accent6"/>
                </a:solidFill>
              </a:rPr>
              <a:t>Trust is about being who you say you are.</a:t>
            </a:r>
          </a:p>
          <a:p>
            <a:r>
              <a:rPr lang="en-US" sz="2400" dirty="0">
                <a:solidFill>
                  <a:schemeClr val="accent6"/>
                </a:solidFill>
              </a:rPr>
              <a:t>Trust is being reliable, responsible and accountable, and being consistent in your words and actions.</a:t>
            </a:r>
          </a:p>
          <a:p>
            <a:r>
              <a:rPr lang="en-US" sz="2400" dirty="0">
                <a:solidFill>
                  <a:schemeClr val="accent6"/>
                </a:solidFill>
              </a:rPr>
              <a:t>Trust is about setting the same expectations for everyone on the team.</a:t>
            </a:r>
          </a:p>
        </p:txBody>
      </p:sp>
    </p:spTree>
    <p:extLst>
      <p:ext uri="{BB962C8B-B14F-4D97-AF65-F5344CB8AC3E}">
        <p14:creationId xmlns:p14="http://schemas.microsoft.com/office/powerpoint/2010/main" val="1882371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marL="0" indent="0">
              <a:buNone/>
            </a:pPr>
            <a:r>
              <a:rPr lang="en-US" sz="2400" dirty="0"/>
              <a:t>If your coworkers can see that you are consistent with your words you will build trust, but if they see your words don’t match your behaviors their trust will not be gained.  Trust is fragile.  It is important that you are aware of your words and behaviors and insure that they are worthy of your coworkers trust.</a:t>
            </a:r>
          </a:p>
          <a:p>
            <a:pPr marL="0" indent="0">
              <a:buNone/>
            </a:pPr>
            <a:endParaRPr lang="en-US" sz="2400" dirty="0"/>
          </a:p>
          <a:p>
            <a:pPr marL="0" indent="0">
              <a:buNone/>
            </a:pPr>
            <a:r>
              <a:rPr lang="en-US" sz="2400" dirty="0"/>
              <a:t>When dealing with uncomfortable situations, if you are honest and up front it will make things easier for everyone.</a:t>
            </a:r>
          </a:p>
          <a:p>
            <a:pPr>
              <a:buFont typeface="Wingdings" panose="05000000000000000000" pitchFamily="2" charset="2"/>
              <a:buChar char="v"/>
            </a:pPr>
            <a:r>
              <a:rPr lang="en-US" sz="2400" dirty="0"/>
              <a:t>What you say and what you do represent who you are.</a:t>
            </a:r>
          </a:p>
          <a:p>
            <a:pPr>
              <a:buFont typeface="Wingdings" panose="05000000000000000000" pitchFamily="2" charset="2"/>
              <a:buChar char="v"/>
            </a:pPr>
            <a:r>
              <a:rPr lang="en-US" sz="2400" dirty="0"/>
              <a:t>How well do you keep confidences and don’t disclose discussions or information that has been shared in private?</a:t>
            </a:r>
          </a:p>
          <a:p>
            <a:pPr>
              <a:buFont typeface="Wingdings" panose="05000000000000000000" pitchFamily="2" charset="2"/>
              <a:buChar char="v"/>
            </a:pPr>
            <a:r>
              <a:rPr lang="en-US" sz="2400" dirty="0"/>
              <a:t>A good employee never talks negatively about another coworkers.</a:t>
            </a:r>
          </a:p>
        </p:txBody>
      </p:sp>
    </p:spTree>
    <p:extLst>
      <p:ext uri="{BB962C8B-B14F-4D97-AF65-F5344CB8AC3E}">
        <p14:creationId xmlns:p14="http://schemas.microsoft.com/office/powerpoint/2010/main" val="36614571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TotalTime>
  <Words>2518</Words>
  <Application>Microsoft Office PowerPoint</Application>
  <PresentationFormat>On-screen Show (4:3)</PresentationFormat>
  <Paragraphs>189</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Courier New</vt:lpstr>
      <vt:lpstr>Wingdings</vt:lpstr>
      <vt:lpstr>Office Theme</vt:lpstr>
      <vt:lpstr>Creating a Healthy Work Environment</vt:lpstr>
      <vt:lpstr>PowerPoint Presentation</vt:lpstr>
      <vt:lpstr>“Lots of people want to ride with you in the limo, but what you want is someone who will take the bus with you when the limo breaks down.  -- Oprah Winfrey</vt:lpstr>
      <vt:lpstr>PowerPoint Presentation</vt:lpstr>
      <vt:lpstr>PowerPoint Presentation</vt:lpstr>
      <vt:lpstr>Successful teams require the attention to each of the following:  </vt:lpstr>
      <vt:lpstr>PowerPoint Presentation</vt:lpstr>
      <vt:lpstr>There are several things you can do to make your work environment a positive one and to facilitate a feeling of cooperation, teamwork and joy among the team. TRUST  </vt:lpstr>
      <vt:lpstr>PowerPoint Presentation</vt:lpstr>
      <vt:lpstr>How Do You Communicate?</vt:lpstr>
      <vt:lpstr>PowerPoint Presentation</vt:lpstr>
      <vt:lpstr>PowerPoint Presentation</vt:lpstr>
      <vt:lpstr>PowerPoint Presentation</vt:lpstr>
      <vt:lpstr>PowerPoint Presentation</vt:lpstr>
      <vt:lpstr>Be Approachable and Respectful</vt:lpstr>
      <vt:lpstr>PowerPoint Presentation</vt:lpstr>
      <vt:lpstr>PowerPoint Presentation</vt:lpstr>
      <vt:lpstr>PowerPoint Presentation</vt:lpstr>
      <vt:lpstr>How would you like to get along better with your Colleagues at work?</vt:lpstr>
      <vt:lpstr>How Do I Do That?</vt:lpstr>
      <vt:lpstr>PowerPoint Presentation</vt:lpstr>
      <vt:lpstr>PowerPoint Presentation</vt:lpstr>
      <vt:lpstr>PowerPoint Presentation</vt:lpstr>
      <vt:lpstr>PowerPoint Presentation</vt:lpstr>
      <vt:lpstr>PowerPoint Presentation</vt:lpstr>
      <vt:lpstr>PowerPoint Presentation</vt:lpstr>
      <vt:lpstr>Active Listening</vt:lpstr>
      <vt:lpstr>ACTIVE LISTENING RESPONSES HAVE THE FOLLOWING COMPONENTS:</vt:lpstr>
      <vt:lpstr>PowerPoint Presentation</vt:lpstr>
      <vt:lpstr>Have Good Workplace Boundaries</vt:lpstr>
      <vt:lpstr>PowerPoint Presentation</vt:lpstr>
      <vt:lpstr>PowerPoint Presentation</vt:lpstr>
    </vt:vector>
  </TitlesOfParts>
  <Company>Catholic Human Services,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Healthy Work Environment</dc:title>
  <dc:creator>Cheryl Rogers</dc:creator>
  <cp:lastModifiedBy>Kristin Ruckle</cp:lastModifiedBy>
  <cp:revision>43</cp:revision>
  <cp:lastPrinted>2018-04-11T16:44:49Z</cp:lastPrinted>
  <dcterms:created xsi:type="dcterms:W3CDTF">2018-04-05T19:14:57Z</dcterms:created>
  <dcterms:modified xsi:type="dcterms:W3CDTF">2021-11-18T19:45:47Z</dcterms:modified>
</cp:coreProperties>
</file>