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966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7250" autoAdjust="0"/>
  </p:normalViewPr>
  <p:slideViewPr>
    <p:cSldViewPr>
      <p:cViewPr varScale="1">
        <p:scale>
          <a:sx n="106" d="100"/>
          <a:sy n="106" d="100"/>
        </p:scale>
        <p:origin x="1764" y="114"/>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C251E8AE-0B0F-4345-B05F-FCB1E0942DB2}" type="datetimeFigureOut">
              <a:rPr lang="en-US" smtClean="0"/>
              <a:t>3/2/2022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B6BA2D5-4CB7-43B2-8C5D-1503D160971C}" type="slidenum">
              <a:rPr lang="en-US" smtClean="0"/>
              <a:t>‹#›</a:t>
            </a:fld>
            <a:endParaRPr lang="en-US" dirty="0"/>
          </a:p>
        </p:txBody>
      </p:sp>
    </p:spTree>
    <p:extLst>
      <p:ext uri="{BB962C8B-B14F-4D97-AF65-F5344CB8AC3E}">
        <p14:creationId xmlns:p14="http://schemas.microsoft.com/office/powerpoint/2010/main" val="360816087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251E8AE-0B0F-4345-B05F-FCB1E0942DB2}" type="datetimeFigureOut">
              <a:rPr lang="en-US" smtClean="0"/>
              <a:t>3/2/2022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B6BA2D5-4CB7-43B2-8C5D-1503D160971C}" type="slidenum">
              <a:rPr lang="en-US" smtClean="0"/>
              <a:t>‹#›</a:t>
            </a:fld>
            <a:endParaRPr lang="en-US" dirty="0"/>
          </a:p>
        </p:txBody>
      </p:sp>
    </p:spTree>
    <p:extLst>
      <p:ext uri="{BB962C8B-B14F-4D97-AF65-F5344CB8AC3E}">
        <p14:creationId xmlns:p14="http://schemas.microsoft.com/office/powerpoint/2010/main" val="37074286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251E8AE-0B0F-4345-B05F-FCB1E0942DB2}" type="datetimeFigureOut">
              <a:rPr lang="en-US" smtClean="0"/>
              <a:t>3/2/2022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B6BA2D5-4CB7-43B2-8C5D-1503D160971C}" type="slidenum">
              <a:rPr lang="en-US" smtClean="0"/>
              <a:t>‹#›</a:t>
            </a:fld>
            <a:endParaRPr lang="en-US" dirty="0"/>
          </a:p>
        </p:txBody>
      </p:sp>
    </p:spTree>
    <p:extLst>
      <p:ext uri="{BB962C8B-B14F-4D97-AF65-F5344CB8AC3E}">
        <p14:creationId xmlns:p14="http://schemas.microsoft.com/office/powerpoint/2010/main" val="152374808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251E8AE-0B0F-4345-B05F-FCB1E0942DB2}" type="datetimeFigureOut">
              <a:rPr lang="en-US" smtClean="0"/>
              <a:t>3/2/2022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B6BA2D5-4CB7-43B2-8C5D-1503D160971C}" type="slidenum">
              <a:rPr lang="en-US" smtClean="0"/>
              <a:t>‹#›</a:t>
            </a:fld>
            <a:endParaRPr lang="en-US" dirty="0"/>
          </a:p>
        </p:txBody>
      </p:sp>
    </p:spTree>
    <p:extLst>
      <p:ext uri="{BB962C8B-B14F-4D97-AF65-F5344CB8AC3E}">
        <p14:creationId xmlns:p14="http://schemas.microsoft.com/office/powerpoint/2010/main" val="271101187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251E8AE-0B0F-4345-B05F-FCB1E0942DB2}" type="datetimeFigureOut">
              <a:rPr lang="en-US" smtClean="0"/>
              <a:t>3/2/2022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B6BA2D5-4CB7-43B2-8C5D-1503D160971C}" type="slidenum">
              <a:rPr lang="en-US" smtClean="0"/>
              <a:t>‹#›</a:t>
            </a:fld>
            <a:endParaRPr lang="en-US" dirty="0"/>
          </a:p>
        </p:txBody>
      </p:sp>
    </p:spTree>
    <p:extLst>
      <p:ext uri="{BB962C8B-B14F-4D97-AF65-F5344CB8AC3E}">
        <p14:creationId xmlns:p14="http://schemas.microsoft.com/office/powerpoint/2010/main" val="18512258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C251E8AE-0B0F-4345-B05F-FCB1E0942DB2}" type="datetimeFigureOut">
              <a:rPr lang="en-US" smtClean="0"/>
              <a:t>3/2/2022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EB6BA2D5-4CB7-43B2-8C5D-1503D160971C}" type="slidenum">
              <a:rPr lang="en-US" smtClean="0"/>
              <a:t>‹#›</a:t>
            </a:fld>
            <a:endParaRPr lang="en-US" dirty="0"/>
          </a:p>
        </p:txBody>
      </p:sp>
    </p:spTree>
    <p:extLst>
      <p:ext uri="{BB962C8B-B14F-4D97-AF65-F5344CB8AC3E}">
        <p14:creationId xmlns:p14="http://schemas.microsoft.com/office/powerpoint/2010/main" val="4518264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C251E8AE-0B0F-4345-B05F-FCB1E0942DB2}" type="datetimeFigureOut">
              <a:rPr lang="en-US" smtClean="0"/>
              <a:t>3/2/2022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EB6BA2D5-4CB7-43B2-8C5D-1503D160971C}" type="slidenum">
              <a:rPr lang="en-US" smtClean="0"/>
              <a:t>‹#›</a:t>
            </a:fld>
            <a:endParaRPr lang="en-US" dirty="0"/>
          </a:p>
        </p:txBody>
      </p:sp>
    </p:spTree>
    <p:extLst>
      <p:ext uri="{BB962C8B-B14F-4D97-AF65-F5344CB8AC3E}">
        <p14:creationId xmlns:p14="http://schemas.microsoft.com/office/powerpoint/2010/main" val="158173591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C251E8AE-0B0F-4345-B05F-FCB1E0942DB2}" type="datetimeFigureOut">
              <a:rPr lang="en-US" smtClean="0"/>
              <a:t>3/2/2022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EB6BA2D5-4CB7-43B2-8C5D-1503D160971C}" type="slidenum">
              <a:rPr lang="en-US" smtClean="0"/>
              <a:t>‹#›</a:t>
            </a:fld>
            <a:endParaRPr lang="en-US" dirty="0"/>
          </a:p>
        </p:txBody>
      </p:sp>
    </p:spTree>
    <p:extLst>
      <p:ext uri="{BB962C8B-B14F-4D97-AF65-F5344CB8AC3E}">
        <p14:creationId xmlns:p14="http://schemas.microsoft.com/office/powerpoint/2010/main" val="410827048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251E8AE-0B0F-4345-B05F-FCB1E0942DB2}" type="datetimeFigureOut">
              <a:rPr lang="en-US" smtClean="0"/>
              <a:t>3/2/2022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EB6BA2D5-4CB7-43B2-8C5D-1503D160971C}" type="slidenum">
              <a:rPr lang="en-US" smtClean="0"/>
              <a:t>‹#›</a:t>
            </a:fld>
            <a:endParaRPr lang="en-US" dirty="0"/>
          </a:p>
        </p:txBody>
      </p:sp>
    </p:spTree>
    <p:extLst>
      <p:ext uri="{BB962C8B-B14F-4D97-AF65-F5344CB8AC3E}">
        <p14:creationId xmlns:p14="http://schemas.microsoft.com/office/powerpoint/2010/main" val="180960731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251E8AE-0B0F-4345-B05F-FCB1E0942DB2}" type="datetimeFigureOut">
              <a:rPr lang="en-US" smtClean="0"/>
              <a:t>3/2/2022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EB6BA2D5-4CB7-43B2-8C5D-1503D160971C}" type="slidenum">
              <a:rPr lang="en-US" smtClean="0"/>
              <a:t>‹#›</a:t>
            </a:fld>
            <a:endParaRPr lang="en-US" dirty="0"/>
          </a:p>
        </p:txBody>
      </p:sp>
    </p:spTree>
    <p:extLst>
      <p:ext uri="{BB962C8B-B14F-4D97-AF65-F5344CB8AC3E}">
        <p14:creationId xmlns:p14="http://schemas.microsoft.com/office/powerpoint/2010/main" val="127273193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251E8AE-0B0F-4345-B05F-FCB1E0942DB2}" type="datetimeFigureOut">
              <a:rPr lang="en-US" smtClean="0"/>
              <a:t>3/2/2022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EB6BA2D5-4CB7-43B2-8C5D-1503D160971C}" type="slidenum">
              <a:rPr lang="en-US" smtClean="0"/>
              <a:t>‹#›</a:t>
            </a:fld>
            <a:endParaRPr lang="en-US" dirty="0"/>
          </a:p>
        </p:txBody>
      </p:sp>
    </p:spTree>
    <p:extLst>
      <p:ext uri="{BB962C8B-B14F-4D97-AF65-F5344CB8AC3E}">
        <p14:creationId xmlns:p14="http://schemas.microsoft.com/office/powerpoint/2010/main" val="105212871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251E8AE-0B0F-4345-B05F-FCB1E0942DB2}" type="datetimeFigureOut">
              <a:rPr lang="en-US" smtClean="0"/>
              <a:t>3/2/2022</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B6BA2D5-4CB7-43B2-8C5D-1503D160971C}" type="slidenum">
              <a:rPr lang="en-US" smtClean="0"/>
              <a:t>‹#›</a:t>
            </a:fld>
            <a:endParaRPr lang="en-US" dirty="0"/>
          </a:p>
        </p:txBody>
      </p:sp>
    </p:spTree>
    <p:extLst>
      <p:ext uri="{BB962C8B-B14F-4D97-AF65-F5344CB8AC3E}">
        <p14:creationId xmlns:p14="http://schemas.microsoft.com/office/powerpoint/2010/main" val="51777923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ln>
                  <a:solidFill>
                    <a:srgbClr val="7030A0"/>
                  </a:solidFill>
                </a:ln>
                <a:solidFill>
                  <a:srgbClr val="9966FF"/>
                </a:solidFill>
              </a:rPr>
              <a:t>COMPASSION FATIGUE</a:t>
            </a:r>
          </a:p>
        </p:txBody>
      </p:sp>
      <p:sp>
        <p:nvSpPr>
          <p:cNvPr id="3" name="Subtitle 2"/>
          <p:cNvSpPr>
            <a:spLocks noGrp="1"/>
          </p:cNvSpPr>
          <p:nvPr>
            <p:ph type="subTitle" idx="1"/>
          </p:nvPr>
        </p:nvSpPr>
        <p:spPr/>
        <p:txBody>
          <a:bodyPr/>
          <a:lstStyle/>
          <a:p>
            <a:r>
              <a:rPr lang="en-US" dirty="0">
                <a:solidFill>
                  <a:srgbClr val="7030A0"/>
                </a:solidFill>
              </a:rPr>
              <a:t>THE STRESS OF CARING TOO MUCH</a:t>
            </a:r>
          </a:p>
        </p:txBody>
      </p:sp>
    </p:spTree>
    <p:extLst>
      <p:ext uri="{BB962C8B-B14F-4D97-AF65-F5344CB8AC3E}">
        <p14:creationId xmlns:p14="http://schemas.microsoft.com/office/powerpoint/2010/main" val="1083629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28600"/>
            <a:ext cx="8229600" cy="6324600"/>
          </a:xfrm>
        </p:spPr>
        <p:txBody>
          <a:bodyPr>
            <a:normAutofit lnSpcReduction="10000"/>
          </a:bodyPr>
          <a:lstStyle/>
          <a:p>
            <a:r>
              <a:rPr lang="en-US" sz="2400" dirty="0">
                <a:solidFill>
                  <a:srgbClr val="9966FF"/>
                </a:solidFill>
              </a:rPr>
              <a:t>Chronic physical ailments such as gastrointestinal problems and recurrent colds</a:t>
            </a:r>
          </a:p>
          <a:p>
            <a:r>
              <a:rPr lang="en-US" sz="2400" dirty="0">
                <a:solidFill>
                  <a:srgbClr val="9966FF"/>
                </a:solidFill>
              </a:rPr>
              <a:t>Apathy, sad, no longer finds activities pleasurable</a:t>
            </a:r>
          </a:p>
          <a:p>
            <a:r>
              <a:rPr lang="en-US" sz="2400" dirty="0">
                <a:solidFill>
                  <a:srgbClr val="9966FF"/>
                </a:solidFill>
              </a:rPr>
              <a:t>Difficulty concentrating</a:t>
            </a:r>
          </a:p>
          <a:p>
            <a:r>
              <a:rPr lang="en-US" sz="2400" dirty="0">
                <a:solidFill>
                  <a:srgbClr val="9966FF"/>
                </a:solidFill>
              </a:rPr>
              <a:t>Mentally and physically tired</a:t>
            </a:r>
          </a:p>
          <a:p>
            <a:r>
              <a:rPr lang="en-US" sz="2400" dirty="0">
                <a:solidFill>
                  <a:srgbClr val="9966FF"/>
                </a:solidFill>
              </a:rPr>
              <a:t>Preoccupied</a:t>
            </a:r>
          </a:p>
          <a:p>
            <a:r>
              <a:rPr lang="en-US" sz="2400" dirty="0">
                <a:solidFill>
                  <a:srgbClr val="9966FF"/>
                </a:solidFill>
              </a:rPr>
              <a:t>In denial about problems</a:t>
            </a:r>
          </a:p>
          <a:p>
            <a:r>
              <a:rPr lang="en-US" sz="2400" dirty="0">
                <a:solidFill>
                  <a:srgbClr val="9966FF"/>
                </a:solidFill>
              </a:rPr>
              <a:t>Loss of hope and self-worth</a:t>
            </a:r>
          </a:p>
          <a:p>
            <a:r>
              <a:rPr lang="en-US" sz="2400" dirty="0">
                <a:solidFill>
                  <a:srgbClr val="9966FF"/>
                </a:solidFill>
              </a:rPr>
              <a:t>Depression, anxiety, PTSD</a:t>
            </a:r>
          </a:p>
          <a:p>
            <a:r>
              <a:rPr lang="en-US" sz="2400" dirty="0">
                <a:solidFill>
                  <a:srgbClr val="9966FF"/>
                </a:solidFill>
              </a:rPr>
              <a:t>High absenteeism</a:t>
            </a:r>
          </a:p>
          <a:p>
            <a:r>
              <a:rPr lang="en-US" sz="2400" dirty="0">
                <a:solidFill>
                  <a:srgbClr val="9966FF"/>
                </a:solidFill>
              </a:rPr>
              <a:t>Changes in relationships with coworkers, aggressive behavior</a:t>
            </a:r>
          </a:p>
          <a:p>
            <a:r>
              <a:rPr lang="en-US" sz="2400" dirty="0">
                <a:solidFill>
                  <a:srgbClr val="9966FF"/>
                </a:solidFill>
              </a:rPr>
              <a:t>Inability to work collaboratively with your team, lacking respect for colleagues.</a:t>
            </a:r>
          </a:p>
          <a:p>
            <a:r>
              <a:rPr lang="en-US" sz="2400" dirty="0">
                <a:solidFill>
                  <a:srgbClr val="9966FF"/>
                </a:solidFill>
              </a:rPr>
              <a:t>Desire to break company rules, negativism toward management</a:t>
            </a:r>
          </a:p>
          <a:p>
            <a:r>
              <a:rPr lang="en-US" sz="2400" dirty="0">
                <a:solidFill>
                  <a:srgbClr val="9966FF"/>
                </a:solidFill>
              </a:rPr>
              <a:t>Incomplete assignments/tasks, don’t meet deadlines</a:t>
            </a:r>
          </a:p>
          <a:p>
            <a:endParaRPr lang="en-US" sz="2400" dirty="0">
              <a:solidFill>
                <a:srgbClr val="9966FF"/>
              </a:solidFill>
            </a:endParaRPr>
          </a:p>
        </p:txBody>
      </p:sp>
    </p:spTree>
    <p:extLst>
      <p:ext uri="{BB962C8B-B14F-4D97-AF65-F5344CB8AC3E}">
        <p14:creationId xmlns:p14="http://schemas.microsoft.com/office/powerpoint/2010/main" val="357611064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457200"/>
            <a:ext cx="8229600" cy="5668963"/>
          </a:xfrm>
        </p:spPr>
        <p:txBody>
          <a:bodyPr>
            <a:normAutofit/>
          </a:bodyPr>
          <a:lstStyle/>
          <a:p>
            <a:r>
              <a:rPr lang="en-US" sz="2400" dirty="0">
                <a:solidFill>
                  <a:srgbClr val="9966FF"/>
                </a:solidFill>
              </a:rPr>
              <a:t>Lack of flexibility with staff members</a:t>
            </a:r>
          </a:p>
          <a:p>
            <a:r>
              <a:rPr lang="en-US" sz="2400" dirty="0">
                <a:solidFill>
                  <a:srgbClr val="9966FF"/>
                </a:solidFill>
              </a:rPr>
              <a:t>Strong reluctance toward change</a:t>
            </a:r>
          </a:p>
          <a:p>
            <a:r>
              <a:rPr lang="en-US" sz="2400" dirty="0">
                <a:solidFill>
                  <a:srgbClr val="9966FF"/>
                </a:solidFill>
              </a:rPr>
              <a:t>Inability to believe there could be improvement</a:t>
            </a:r>
          </a:p>
          <a:p>
            <a:r>
              <a:rPr lang="en-US" sz="2400" dirty="0">
                <a:solidFill>
                  <a:srgbClr val="9966FF"/>
                </a:solidFill>
              </a:rPr>
              <a:t>Lack of vision for the future.</a:t>
            </a:r>
          </a:p>
          <a:p>
            <a:pPr marL="0" indent="0">
              <a:buNone/>
            </a:pPr>
            <a:endParaRPr lang="en-US" sz="2400" dirty="0">
              <a:solidFill>
                <a:srgbClr val="9966FF"/>
              </a:solidFill>
            </a:endParaRPr>
          </a:p>
          <a:p>
            <a:endParaRPr lang="en-US" sz="2400" dirty="0">
              <a:solidFill>
                <a:srgbClr val="9966FF"/>
              </a:solidFill>
            </a:endParaRPr>
          </a:p>
          <a:p>
            <a:pPr marL="0" indent="0" algn="ctr">
              <a:buNone/>
            </a:pPr>
            <a:endParaRPr lang="en-US" sz="2400" dirty="0">
              <a:solidFill>
                <a:srgbClr val="9966FF"/>
              </a:solidFill>
            </a:endParaRPr>
          </a:p>
        </p:txBody>
      </p:sp>
      <p:pic>
        <p:nvPicPr>
          <p:cNvPr id="3075" name="Picture 3" descr="Z:\Users\crogers\AppData\Local\Microsoft\Windows\Temporary Internet Files\Content.IE5\GOITUZPB\4832958771_9008f87d30_z[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2590800"/>
            <a:ext cx="6096000" cy="3886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2949273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FF0000"/>
                </a:solidFill>
              </a:rPr>
              <a:t>AWARENESS</a:t>
            </a:r>
          </a:p>
        </p:txBody>
      </p:sp>
      <p:sp>
        <p:nvSpPr>
          <p:cNvPr id="3" name="Content Placeholder 2"/>
          <p:cNvSpPr>
            <a:spLocks noGrp="1"/>
          </p:cNvSpPr>
          <p:nvPr>
            <p:ph idx="1"/>
          </p:nvPr>
        </p:nvSpPr>
        <p:spPr>
          <a:xfrm>
            <a:off x="457200" y="1371600"/>
            <a:ext cx="8229600" cy="5410200"/>
          </a:xfrm>
        </p:spPr>
        <p:txBody>
          <a:bodyPr>
            <a:normAutofit/>
          </a:bodyPr>
          <a:lstStyle/>
          <a:p>
            <a:pPr marL="0" indent="0">
              <a:buNone/>
            </a:pPr>
            <a:r>
              <a:rPr lang="en-US" sz="2800" dirty="0"/>
              <a:t>Think of events or situations that cause one to experience an unusually strong reaction and often overpowers one’s usual coping mechanism.</a:t>
            </a:r>
          </a:p>
          <a:p>
            <a:pPr marL="0" indent="0">
              <a:buNone/>
            </a:pPr>
            <a:endParaRPr lang="en-US" sz="2800" dirty="0"/>
          </a:p>
          <a:p>
            <a:pPr marL="0" indent="0">
              <a:buNone/>
            </a:pPr>
            <a:r>
              <a:rPr lang="en-US" sz="2800" dirty="0"/>
              <a:t>Are you aware of any of these issues or contributing factors in your workday?  If so, you could be at risk for </a:t>
            </a:r>
          </a:p>
          <a:p>
            <a:pPr marL="0" indent="0" algn="ctr">
              <a:buNone/>
            </a:pPr>
            <a:r>
              <a:rPr lang="en-US" sz="2800" b="1" dirty="0"/>
              <a:t>“compassion fatigue”</a:t>
            </a:r>
          </a:p>
          <a:p>
            <a:pPr marL="0" indent="0" algn="ctr">
              <a:buNone/>
            </a:pPr>
            <a:endParaRPr lang="en-US" sz="2800" b="1" dirty="0"/>
          </a:p>
        </p:txBody>
      </p:sp>
      <p:pic>
        <p:nvPicPr>
          <p:cNvPr id="1027" name="Picture 3" descr="Z:\Users\crogers\AppData\Local\Microsoft\Windows\Temporary Internet Files\Content.IE5\REC1CVT4\tired_woman[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07635" y="4648200"/>
            <a:ext cx="2328729" cy="2209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3902312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81000"/>
            <a:ext cx="8229600" cy="5745163"/>
          </a:xfrm>
        </p:spPr>
        <p:txBody>
          <a:bodyPr>
            <a:normAutofit/>
          </a:bodyPr>
          <a:lstStyle/>
          <a:p>
            <a:r>
              <a:rPr lang="en-US" sz="2800" dirty="0">
                <a:solidFill>
                  <a:schemeClr val="accent5"/>
                </a:solidFill>
              </a:rPr>
              <a:t>Ability to function is interfered with or altered.</a:t>
            </a:r>
          </a:p>
          <a:p>
            <a:r>
              <a:rPr lang="en-US" sz="2800" dirty="0">
                <a:solidFill>
                  <a:schemeClr val="accent5"/>
                </a:solidFill>
              </a:rPr>
              <a:t>Situation or incident does not seem “typical or ordinary”, it feels traumatic.</a:t>
            </a:r>
          </a:p>
          <a:p>
            <a:r>
              <a:rPr lang="en-US" sz="2800" dirty="0">
                <a:solidFill>
                  <a:schemeClr val="accent5"/>
                </a:solidFill>
              </a:rPr>
              <a:t>“Compassion stress” impinges upon or breaks through normal boundaries.</a:t>
            </a:r>
          </a:p>
          <a:p>
            <a:r>
              <a:rPr lang="en-US" sz="2800" dirty="0">
                <a:solidFill>
                  <a:schemeClr val="accent5"/>
                </a:solidFill>
              </a:rPr>
              <a:t>Regularly waking up tired in the morning and struggling to get to work.</a:t>
            </a:r>
          </a:p>
          <a:p>
            <a:r>
              <a:rPr lang="en-US" sz="2800" dirty="0">
                <a:solidFill>
                  <a:schemeClr val="accent5"/>
                </a:solidFill>
              </a:rPr>
              <a:t>Feeling as if you are working harder but accomplishing less?</a:t>
            </a:r>
          </a:p>
          <a:p>
            <a:r>
              <a:rPr lang="en-US" sz="2800" dirty="0">
                <a:solidFill>
                  <a:schemeClr val="accent5"/>
                </a:solidFill>
              </a:rPr>
              <a:t>Becoming frustrated/irritated easily?</a:t>
            </a:r>
          </a:p>
          <a:p>
            <a:r>
              <a:rPr lang="en-US" sz="2800" dirty="0">
                <a:solidFill>
                  <a:schemeClr val="accent5"/>
                </a:solidFill>
              </a:rPr>
              <a:t>Losing compassion for some people while becoming over involved in others?</a:t>
            </a:r>
          </a:p>
        </p:txBody>
      </p:sp>
    </p:spTree>
    <p:extLst>
      <p:ext uri="{BB962C8B-B14F-4D97-AF65-F5344CB8AC3E}">
        <p14:creationId xmlns:p14="http://schemas.microsoft.com/office/powerpoint/2010/main" val="114548631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52400"/>
            <a:ext cx="8229600" cy="6477000"/>
          </a:xfrm>
        </p:spPr>
        <p:txBody>
          <a:bodyPr>
            <a:normAutofit lnSpcReduction="10000"/>
          </a:bodyPr>
          <a:lstStyle/>
          <a:p>
            <a:r>
              <a:rPr lang="en-US" sz="2800" dirty="0">
                <a:solidFill>
                  <a:schemeClr val="accent5"/>
                </a:solidFill>
              </a:rPr>
              <a:t>Routinely feeling bored or disgusted?</a:t>
            </a:r>
          </a:p>
          <a:p>
            <a:r>
              <a:rPr lang="en-US" sz="2800" dirty="0">
                <a:solidFill>
                  <a:schemeClr val="accent5"/>
                </a:solidFill>
              </a:rPr>
              <a:t>Experiencing illness, aches and pains?</a:t>
            </a:r>
          </a:p>
          <a:p>
            <a:pPr marL="0" indent="0">
              <a:buNone/>
            </a:pPr>
            <a:endParaRPr lang="en-US" sz="2800" dirty="0">
              <a:solidFill>
                <a:schemeClr val="accent5"/>
              </a:solidFill>
            </a:endParaRPr>
          </a:p>
          <a:p>
            <a:pPr marL="0" indent="0">
              <a:buNone/>
            </a:pPr>
            <a:r>
              <a:rPr lang="en-US" sz="2800" dirty="0"/>
              <a:t>The consequences of untreated cumulative stress can result in absenteeism, sleep disorder, burn out, emotional difficulties, relationship problems, health problems, personality changes, increase alcohol or drug use and other complications.  </a:t>
            </a:r>
            <a:r>
              <a:rPr lang="en-US" sz="1800" dirty="0"/>
              <a:t>( Refer to examples of Compassion Fatigue Burnout symptoms.)</a:t>
            </a:r>
          </a:p>
          <a:p>
            <a:pPr marL="0" indent="0">
              <a:buNone/>
            </a:pPr>
            <a:endParaRPr lang="en-US" sz="1800" dirty="0"/>
          </a:p>
          <a:p>
            <a:pPr marL="0" indent="0">
              <a:buNone/>
            </a:pPr>
            <a:r>
              <a:rPr lang="en-US" sz="2800" dirty="0"/>
              <a:t>Long-term effects of ineffective stress management can result in post-traumatic stress disorder.  Burnout is more advanced, more serious state when the affected employee can no longer cope with their environment.</a:t>
            </a:r>
          </a:p>
          <a:p>
            <a:pPr marL="0" indent="0">
              <a:buNone/>
            </a:pPr>
            <a:r>
              <a:rPr lang="en-US" sz="2800" dirty="0"/>
              <a:t>The person “shuts down” from complete physical, mental and emotional exhaustion.</a:t>
            </a:r>
          </a:p>
        </p:txBody>
      </p:sp>
    </p:spTree>
    <p:extLst>
      <p:ext uri="{BB962C8B-B14F-4D97-AF65-F5344CB8AC3E}">
        <p14:creationId xmlns:p14="http://schemas.microsoft.com/office/powerpoint/2010/main" val="52848204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914400"/>
          </a:xfrm>
        </p:spPr>
        <p:txBody>
          <a:bodyPr>
            <a:normAutofit fontScale="90000"/>
          </a:bodyPr>
          <a:lstStyle/>
          <a:p>
            <a:r>
              <a:rPr lang="en-US" sz="3200" dirty="0">
                <a:solidFill>
                  <a:srgbClr val="C00000"/>
                </a:solidFill>
              </a:rPr>
              <a:t>What can we do to support the employee and individual?</a:t>
            </a:r>
          </a:p>
        </p:txBody>
      </p:sp>
      <p:sp>
        <p:nvSpPr>
          <p:cNvPr id="3" name="Content Placeholder 2"/>
          <p:cNvSpPr>
            <a:spLocks noGrp="1"/>
          </p:cNvSpPr>
          <p:nvPr>
            <p:ph idx="1"/>
          </p:nvPr>
        </p:nvSpPr>
        <p:spPr>
          <a:xfrm>
            <a:off x="457200" y="990600"/>
            <a:ext cx="8229600" cy="5715000"/>
          </a:xfrm>
        </p:spPr>
        <p:txBody>
          <a:bodyPr>
            <a:normAutofit/>
          </a:bodyPr>
          <a:lstStyle/>
          <a:p>
            <a:pPr marL="514350" indent="-514350">
              <a:buAutoNum type="arabicPeriod"/>
            </a:pPr>
            <a:r>
              <a:rPr lang="en-US" sz="2800" dirty="0"/>
              <a:t>What is critical in preventing and treating “Compassion Fatigue.”</a:t>
            </a:r>
          </a:p>
          <a:p>
            <a:pPr marL="514350" indent="-514350">
              <a:buAutoNum type="arabicPeriod"/>
            </a:pPr>
            <a:r>
              <a:rPr lang="en-US" sz="2800" dirty="0"/>
              <a:t>What can we do to debrief the ongoing cumulative stress?</a:t>
            </a:r>
          </a:p>
          <a:p>
            <a:pPr marL="514350" indent="-514350">
              <a:buAutoNum type="arabicPeriod"/>
            </a:pPr>
            <a:endParaRPr lang="en-US" sz="2800" dirty="0"/>
          </a:p>
          <a:p>
            <a:pPr>
              <a:buFont typeface="Wingdings" panose="05000000000000000000" pitchFamily="2" charset="2"/>
              <a:buChar char="v"/>
            </a:pPr>
            <a:r>
              <a:rPr lang="en-US" sz="2800" dirty="0">
                <a:solidFill>
                  <a:srgbClr val="C00000"/>
                </a:solidFill>
              </a:rPr>
              <a:t>Accept that such a risk is out there.</a:t>
            </a:r>
          </a:p>
          <a:p>
            <a:pPr>
              <a:buFont typeface="Wingdings" panose="05000000000000000000" pitchFamily="2" charset="2"/>
              <a:buChar char="v"/>
            </a:pPr>
            <a:r>
              <a:rPr lang="en-US" sz="2800" dirty="0">
                <a:solidFill>
                  <a:srgbClr val="C00000"/>
                </a:solidFill>
              </a:rPr>
              <a:t>Recognize the importance of self-care to do something about it.</a:t>
            </a:r>
          </a:p>
          <a:p>
            <a:pPr>
              <a:buFont typeface="Wingdings" panose="05000000000000000000" pitchFamily="2" charset="2"/>
              <a:buChar char="v"/>
            </a:pPr>
            <a:r>
              <a:rPr lang="en-US" sz="2800" dirty="0">
                <a:solidFill>
                  <a:srgbClr val="C00000"/>
                </a:solidFill>
              </a:rPr>
              <a:t>Implement a simple but useful defusing process, every one to three weeks, depending on the need.</a:t>
            </a:r>
          </a:p>
          <a:p>
            <a:pPr marL="0" indent="0">
              <a:buNone/>
            </a:pPr>
            <a:r>
              <a:rPr lang="en-US" sz="1800" dirty="0">
                <a:solidFill>
                  <a:srgbClr val="C00000"/>
                </a:solidFill>
              </a:rPr>
              <a:t>(All members of that work group are invited and participate voluntarily.  The focus is on personal well-being along with work place issues.)</a:t>
            </a:r>
          </a:p>
        </p:txBody>
      </p:sp>
    </p:spTree>
    <p:extLst>
      <p:ext uri="{BB962C8B-B14F-4D97-AF65-F5344CB8AC3E}">
        <p14:creationId xmlns:p14="http://schemas.microsoft.com/office/powerpoint/2010/main" val="285300435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92162"/>
          </a:xfrm>
        </p:spPr>
        <p:txBody>
          <a:bodyPr>
            <a:normAutofit/>
          </a:bodyPr>
          <a:lstStyle/>
          <a:p>
            <a:r>
              <a:rPr lang="en-US" sz="3200" dirty="0">
                <a:solidFill>
                  <a:srgbClr val="00B050"/>
                </a:solidFill>
              </a:rPr>
              <a:t>Set Emotional Boundaries</a:t>
            </a:r>
          </a:p>
        </p:txBody>
      </p:sp>
      <p:sp>
        <p:nvSpPr>
          <p:cNvPr id="3" name="Content Placeholder 2"/>
          <p:cNvSpPr>
            <a:spLocks noGrp="1"/>
          </p:cNvSpPr>
          <p:nvPr>
            <p:ph idx="1"/>
          </p:nvPr>
        </p:nvSpPr>
        <p:spPr>
          <a:xfrm>
            <a:off x="457200" y="1066800"/>
            <a:ext cx="8229600" cy="5562600"/>
          </a:xfrm>
        </p:spPr>
        <p:txBody>
          <a:bodyPr>
            <a:normAutofit/>
          </a:bodyPr>
          <a:lstStyle/>
          <a:p>
            <a:pPr marL="0" indent="0">
              <a:buNone/>
            </a:pPr>
            <a:r>
              <a:rPr lang="en-US" sz="2800" dirty="0"/>
              <a:t>It is important to set firm emotional boundaries to protect yourself.  Empathy and compassion are at the forefront of working with people in many careers.</a:t>
            </a:r>
          </a:p>
          <a:p>
            <a:pPr marL="0" indent="0">
              <a:buNone/>
            </a:pPr>
            <a:endParaRPr lang="en-US" sz="2800" dirty="0"/>
          </a:p>
          <a:p>
            <a:pPr marL="0" indent="0">
              <a:buNone/>
            </a:pPr>
            <a:r>
              <a:rPr lang="en-US" sz="2800" dirty="0"/>
              <a:t>The challenge is to remain compassionate, empathetic and supportive of others without becoming overly involved and taking on another’s pain.  </a:t>
            </a:r>
          </a:p>
          <a:p>
            <a:pPr marL="0" indent="0">
              <a:buNone/>
            </a:pPr>
            <a:endParaRPr lang="en-US" sz="2800" dirty="0"/>
          </a:p>
          <a:p>
            <a:pPr marL="0" indent="0">
              <a:buNone/>
            </a:pPr>
            <a:r>
              <a:rPr lang="en-US" sz="2800" dirty="0"/>
              <a:t>Setting emotional boundaries help maintain a connection while still remembering and honoring the fact that you are a separate person with your own needs.</a:t>
            </a:r>
          </a:p>
        </p:txBody>
      </p:sp>
    </p:spTree>
    <p:extLst>
      <p:ext uri="{BB962C8B-B14F-4D97-AF65-F5344CB8AC3E}">
        <p14:creationId xmlns:p14="http://schemas.microsoft.com/office/powerpoint/2010/main" val="214862129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a:solidFill>
                  <a:srgbClr val="7030A0"/>
                </a:solidFill>
              </a:rPr>
              <a:t>Authentic and Sustainable Self-Care Begins with </a:t>
            </a:r>
            <a:r>
              <a:rPr lang="en-US" sz="3200" b="1" dirty="0">
                <a:solidFill>
                  <a:srgbClr val="7030A0"/>
                </a:solidFill>
              </a:rPr>
              <a:t>YOU</a:t>
            </a:r>
            <a:endParaRPr lang="en-US" sz="3200" dirty="0">
              <a:solidFill>
                <a:srgbClr val="7030A0"/>
              </a:solidFill>
            </a:endParaRPr>
          </a:p>
        </p:txBody>
      </p:sp>
      <p:sp>
        <p:nvSpPr>
          <p:cNvPr id="3" name="Content Placeholder 2"/>
          <p:cNvSpPr>
            <a:spLocks noGrp="1"/>
          </p:cNvSpPr>
          <p:nvPr>
            <p:ph idx="1"/>
          </p:nvPr>
        </p:nvSpPr>
        <p:spPr/>
        <p:txBody>
          <a:bodyPr>
            <a:normAutofit/>
          </a:bodyPr>
          <a:lstStyle/>
          <a:p>
            <a:pPr marL="0" indent="0">
              <a:buNone/>
            </a:pPr>
            <a:r>
              <a:rPr lang="en-US" sz="2800" dirty="0"/>
              <a:t>Once you realize that you are a candidate for </a:t>
            </a:r>
            <a:r>
              <a:rPr lang="en-US" sz="2800" i="1" dirty="0"/>
              <a:t>compassion fatigue</a:t>
            </a:r>
            <a:r>
              <a:rPr lang="en-US" sz="2800" dirty="0"/>
              <a:t> or are suffering its effects, exploring this new awareness can lead to insights concerning past traumas, pain, and defeating behaviors.  Most people never take the time to understand how their jobs affect them emotionally.  Give yourself credit for moving forward and affecting change.  </a:t>
            </a:r>
            <a:r>
              <a:rPr lang="en-US" sz="2800" dirty="0">
                <a:solidFill>
                  <a:srgbClr val="7030A0"/>
                </a:solidFill>
              </a:rPr>
              <a:t>Healing the symptoms of </a:t>
            </a:r>
            <a:r>
              <a:rPr lang="en-US" sz="2800" i="1" dirty="0">
                <a:solidFill>
                  <a:srgbClr val="7030A0"/>
                </a:solidFill>
              </a:rPr>
              <a:t>compassion fatigue</a:t>
            </a:r>
          </a:p>
          <a:p>
            <a:pPr marL="0" indent="0">
              <a:buNone/>
            </a:pPr>
            <a:r>
              <a:rPr lang="en-US" sz="2800" dirty="0">
                <a:solidFill>
                  <a:srgbClr val="7030A0"/>
                </a:solidFill>
              </a:rPr>
              <a:t>Is an inside job.</a:t>
            </a:r>
          </a:p>
        </p:txBody>
      </p:sp>
    </p:spTree>
    <p:extLst>
      <p:ext uri="{BB962C8B-B14F-4D97-AF65-F5344CB8AC3E}">
        <p14:creationId xmlns:p14="http://schemas.microsoft.com/office/powerpoint/2010/main" val="148760540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7030A0"/>
                </a:solidFill>
              </a:rPr>
              <a:t>So:</a:t>
            </a:r>
          </a:p>
        </p:txBody>
      </p:sp>
      <p:sp>
        <p:nvSpPr>
          <p:cNvPr id="3" name="Content Placeholder 2"/>
          <p:cNvSpPr>
            <a:spLocks noGrp="1"/>
          </p:cNvSpPr>
          <p:nvPr>
            <p:ph idx="1"/>
          </p:nvPr>
        </p:nvSpPr>
        <p:spPr/>
        <p:txBody>
          <a:bodyPr/>
          <a:lstStyle/>
          <a:p>
            <a:r>
              <a:rPr lang="en-US" dirty="0">
                <a:solidFill>
                  <a:srgbClr val="7030A0"/>
                </a:solidFill>
              </a:rPr>
              <a:t>Be kind to yourself.</a:t>
            </a:r>
          </a:p>
          <a:p>
            <a:r>
              <a:rPr lang="en-US" dirty="0">
                <a:solidFill>
                  <a:srgbClr val="7030A0"/>
                </a:solidFill>
              </a:rPr>
              <a:t>Create a daily routine to help have a sense of control</a:t>
            </a:r>
          </a:p>
          <a:p>
            <a:r>
              <a:rPr lang="en-US" dirty="0">
                <a:solidFill>
                  <a:srgbClr val="7030A0"/>
                </a:solidFill>
              </a:rPr>
              <a:t>Enhance your awareness with education.</a:t>
            </a:r>
          </a:p>
          <a:p>
            <a:r>
              <a:rPr lang="en-US" dirty="0">
                <a:solidFill>
                  <a:srgbClr val="7030A0"/>
                </a:solidFill>
              </a:rPr>
              <a:t>Accept where you are on your path at all times.</a:t>
            </a:r>
          </a:p>
          <a:p>
            <a:r>
              <a:rPr lang="en-US" dirty="0">
                <a:solidFill>
                  <a:srgbClr val="7030A0"/>
                </a:solidFill>
              </a:rPr>
              <a:t>Understand that those close to you may not be there when you need them most.</a:t>
            </a:r>
          </a:p>
        </p:txBody>
      </p:sp>
    </p:spTree>
    <p:extLst>
      <p:ext uri="{BB962C8B-B14F-4D97-AF65-F5344CB8AC3E}">
        <p14:creationId xmlns:p14="http://schemas.microsoft.com/office/powerpoint/2010/main" val="261196256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457200"/>
            <a:ext cx="8229600" cy="5668963"/>
          </a:xfrm>
        </p:spPr>
        <p:txBody>
          <a:bodyPr/>
          <a:lstStyle/>
          <a:p>
            <a:r>
              <a:rPr lang="en-US" dirty="0">
                <a:solidFill>
                  <a:srgbClr val="7030A0"/>
                </a:solidFill>
              </a:rPr>
              <a:t>Exchange information and feelings with people who can validate you.</a:t>
            </a:r>
          </a:p>
          <a:p>
            <a:r>
              <a:rPr lang="en-US" dirty="0">
                <a:solidFill>
                  <a:srgbClr val="7030A0"/>
                </a:solidFill>
              </a:rPr>
              <a:t>Listen to others who are suffering.</a:t>
            </a:r>
          </a:p>
          <a:p>
            <a:r>
              <a:rPr lang="en-US" dirty="0">
                <a:solidFill>
                  <a:srgbClr val="7030A0"/>
                </a:solidFill>
              </a:rPr>
              <a:t>Clarify your personal boundaries.  What works for you; what doesn’t.</a:t>
            </a:r>
          </a:p>
          <a:p>
            <a:r>
              <a:rPr lang="en-US" dirty="0">
                <a:solidFill>
                  <a:srgbClr val="7030A0"/>
                </a:solidFill>
              </a:rPr>
              <a:t>Express your needs verbally.</a:t>
            </a:r>
          </a:p>
          <a:p>
            <a:r>
              <a:rPr lang="en-US" dirty="0">
                <a:solidFill>
                  <a:srgbClr val="7030A0"/>
                </a:solidFill>
              </a:rPr>
              <a:t>Take positive action to change your environment.</a:t>
            </a:r>
          </a:p>
          <a:p>
            <a:r>
              <a:rPr lang="en-US" dirty="0">
                <a:solidFill>
                  <a:srgbClr val="7030A0"/>
                </a:solidFill>
              </a:rPr>
              <a:t>Health building activities – such as exercise, massage, yoga, meditation.</a:t>
            </a:r>
          </a:p>
        </p:txBody>
      </p:sp>
    </p:spTree>
    <p:extLst>
      <p:ext uri="{BB962C8B-B14F-4D97-AF65-F5344CB8AC3E}">
        <p14:creationId xmlns:p14="http://schemas.microsoft.com/office/powerpoint/2010/main" val="402547055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92162"/>
          </a:xfrm>
        </p:spPr>
        <p:txBody>
          <a:bodyPr/>
          <a:lstStyle/>
          <a:p>
            <a:r>
              <a:rPr lang="en-US" dirty="0"/>
              <a:t>C Figley, 1995</a:t>
            </a:r>
          </a:p>
        </p:txBody>
      </p:sp>
      <p:sp>
        <p:nvSpPr>
          <p:cNvPr id="3" name="Content Placeholder 2"/>
          <p:cNvSpPr>
            <a:spLocks noGrp="1"/>
          </p:cNvSpPr>
          <p:nvPr>
            <p:ph idx="1"/>
          </p:nvPr>
        </p:nvSpPr>
        <p:spPr>
          <a:xfrm>
            <a:off x="457200" y="1371600"/>
            <a:ext cx="8229600" cy="4754563"/>
          </a:xfrm>
        </p:spPr>
        <p:txBody>
          <a:bodyPr>
            <a:normAutofit/>
          </a:bodyPr>
          <a:lstStyle/>
          <a:p>
            <a:pPr marL="0" indent="0">
              <a:buNone/>
            </a:pPr>
            <a:r>
              <a:rPr lang="en-US" dirty="0">
                <a:solidFill>
                  <a:srgbClr val="FF0000"/>
                </a:solidFill>
              </a:rPr>
              <a:t>“We have not been directly exposed to the trauma scene, but we hear the story told with such intensity, or we hear similar stories so often, or we have the gift and curse of extreme empathy and we suffer.  We feel the feelings of our clients.  We experience their fears.  We dream their dream.  Eventually, we lose a certain spark of optimism, humor and hope.  We tire.  We aren’t sick, but we aren’t ourselves.</a:t>
            </a:r>
          </a:p>
        </p:txBody>
      </p:sp>
    </p:spTree>
    <p:extLst>
      <p:ext uri="{BB962C8B-B14F-4D97-AF65-F5344CB8AC3E}">
        <p14:creationId xmlns:p14="http://schemas.microsoft.com/office/powerpoint/2010/main" val="141698685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lnSpcReduction="10000"/>
          </a:bodyPr>
          <a:lstStyle/>
          <a:p>
            <a:r>
              <a:rPr lang="en-US" sz="2800" dirty="0">
                <a:solidFill>
                  <a:srgbClr val="7030A0"/>
                </a:solidFill>
              </a:rPr>
              <a:t>Eating healthy foods and drinking plenty of water.</a:t>
            </a:r>
          </a:p>
          <a:p>
            <a:r>
              <a:rPr lang="en-US" sz="2800" dirty="0">
                <a:solidFill>
                  <a:srgbClr val="7030A0"/>
                </a:solidFill>
              </a:rPr>
              <a:t>Use natural healing products to care for and heal your body.</a:t>
            </a:r>
          </a:p>
          <a:p>
            <a:r>
              <a:rPr lang="en-US" sz="2800" dirty="0">
                <a:solidFill>
                  <a:srgbClr val="7030A0"/>
                </a:solidFill>
              </a:rPr>
              <a:t>Practicing the art of self-management.  Learn to say NO.</a:t>
            </a:r>
          </a:p>
          <a:p>
            <a:r>
              <a:rPr lang="en-US" sz="2800" dirty="0">
                <a:solidFill>
                  <a:srgbClr val="7030A0"/>
                </a:solidFill>
              </a:rPr>
              <a:t>Develop a healthy support system; people who contribute to your self-esteem, people who listen well, people who care.</a:t>
            </a:r>
          </a:p>
          <a:p>
            <a:r>
              <a:rPr lang="en-US" sz="2800" dirty="0">
                <a:solidFill>
                  <a:srgbClr val="7030A0"/>
                </a:solidFill>
              </a:rPr>
              <a:t>Organizing your life so you become proactive as opposed to reactive.</a:t>
            </a:r>
          </a:p>
        </p:txBody>
      </p:sp>
      <p:pic>
        <p:nvPicPr>
          <p:cNvPr id="2052" name="Picture 4" descr="Z:\Users\crogers\AppData\Local\Microsoft\Windows\Temporary Internet Files\Content.IE5\REC1CVT4\le_verdure[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819400" y="228600"/>
            <a:ext cx="2577043" cy="119707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9782988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04800"/>
            <a:ext cx="8229600" cy="5821363"/>
          </a:xfrm>
        </p:spPr>
        <p:txBody>
          <a:bodyPr/>
          <a:lstStyle/>
          <a:p>
            <a:r>
              <a:rPr lang="en-US" dirty="0">
                <a:solidFill>
                  <a:srgbClr val="7030A0"/>
                </a:solidFill>
              </a:rPr>
              <a:t>Reserving your life energy for worthy causes.  Choose your battles.</a:t>
            </a:r>
          </a:p>
          <a:p>
            <a:r>
              <a:rPr lang="en-US" dirty="0">
                <a:solidFill>
                  <a:srgbClr val="7030A0"/>
                </a:solidFill>
              </a:rPr>
              <a:t>Living a balanced life; sing, dance and sit with silence.</a:t>
            </a:r>
          </a:p>
          <a:p>
            <a:r>
              <a:rPr lang="en-US" dirty="0">
                <a:solidFill>
                  <a:srgbClr val="7030A0"/>
                </a:solidFill>
              </a:rPr>
              <a:t>Seek mental health assistance when you are concerned about your reactions or thoughts.</a:t>
            </a:r>
          </a:p>
        </p:txBody>
      </p:sp>
      <p:pic>
        <p:nvPicPr>
          <p:cNvPr id="3074" name="Picture 2" descr="Z:\Users\crogers\AppData\Local\Microsoft\Windows\Temporary Internet Files\Content.IE5\10PBJMP2\heart2[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00400" y="3685822"/>
            <a:ext cx="3048000" cy="205457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5421100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92162"/>
          </a:xfrm>
        </p:spPr>
        <p:txBody>
          <a:bodyPr>
            <a:normAutofit/>
          </a:bodyPr>
          <a:lstStyle/>
          <a:p>
            <a:r>
              <a:rPr lang="en-US" sz="3200" dirty="0"/>
              <a:t>Boost Your Resiliency</a:t>
            </a:r>
          </a:p>
        </p:txBody>
      </p:sp>
      <p:pic>
        <p:nvPicPr>
          <p:cNvPr id="4098" name="Picture 2" descr="Z:\Users\crogers\AppData\Local\Microsoft\Windows\Temporary Internet Files\Content.IE5\10PBJMP2\never[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52600" y="3276600"/>
            <a:ext cx="6019800" cy="358140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3" name="Content Placeholder 2"/>
          <p:cNvSpPr>
            <a:spLocks noGrp="1"/>
          </p:cNvSpPr>
          <p:nvPr>
            <p:ph idx="1"/>
          </p:nvPr>
        </p:nvSpPr>
        <p:spPr>
          <a:xfrm>
            <a:off x="457200" y="838200"/>
            <a:ext cx="8229600" cy="6019800"/>
          </a:xfrm>
        </p:spPr>
        <p:txBody>
          <a:bodyPr>
            <a:normAutofit/>
          </a:bodyPr>
          <a:lstStyle/>
          <a:p>
            <a:pPr marL="0" indent="0">
              <a:buNone/>
            </a:pPr>
            <a:r>
              <a:rPr lang="en-US" sz="2800" dirty="0"/>
              <a:t>Resilience is our ability to bounce back from stress.  </a:t>
            </a:r>
          </a:p>
          <a:p>
            <a:pPr marL="0" indent="0">
              <a:buNone/>
            </a:pPr>
            <a:r>
              <a:rPr lang="en-US" sz="2800" dirty="0"/>
              <a:t>While some people seem to naturally be more resilient than others, resilience is a skill that can be learned and cultivated.  Resilience can be thought of as the ability to adapt to and become stronger through adversity.</a:t>
            </a:r>
          </a:p>
          <a:p>
            <a:pPr marL="0" indent="0" algn="ctr">
              <a:buNone/>
            </a:pPr>
            <a:endParaRPr lang="en-US" sz="2800" dirty="0"/>
          </a:p>
        </p:txBody>
      </p:sp>
    </p:spTree>
    <p:extLst>
      <p:ext uri="{BB962C8B-B14F-4D97-AF65-F5344CB8AC3E}">
        <p14:creationId xmlns:p14="http://schemas.microsoft.com/office/powerpoint/2010/main" val="117373465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92162"/>
          </a:xfrm>
        </p:spPr>
        <p:txBody>
          <a:bodyPr/>
          <a:lstStyle/>
          <a:p>
            <a:r>
              <a:rPr lang="en-US" dirty="0">
                <a:solidFill>
                  <a:schemeClr val="accent2"/>
                </a:solidFill>
              </a:rPr>
              <a:t>REMEMBER</a:t>
            </a:r>
          </a:p>
        </p:txBody>
      </p:sp>
      <p:sp>
        <p:nvSpPr>
          <p:cNvPr id="3" name="Content Placeholder 2"/>
          <p:cNvSpPr>
            <a:spLocks noGrp="1"/>
          </p:cNvSpPr>
          <p:nvPr>
            <p:ph idx="1"/>
          </p:nvPr>
        </p:nvSpPr>
        <p:spPr>
          <a:xfrm>
            <a:off x="457200" y="1143000"/>
            <a:ext cx="8229600" cy="4983163"/>
          </a:xfrm>
        </p:spPr>
        <p:txBody>
          <a:bodyPr>
            <a:normAutofit/>
          </a:bodyPr>
          <a:lstStyle/>
          <a:p>
            <a:pPr>
              <a:buFont typeface="Courier New" panose="02070309020205020404" pitchFamily="49" charset="0"/>
              <a:buChar char="o"/>
            </a:pPr>
            <a:r>
              <a:rPr lang="en-US" sz="2800" dirty="0">
                <a:solidFill>
                  <a:schemeClr val="accent2"/>
                </a:solidFill>
              </a:rPr>
              <a:t>Some behavior changes following a crisis or intense intervention is a typical response to an extraordinary situation.</a:t>
            </a:r>
          </a:p>
          <a:p>
            <a:pPr>
              <a:buFont typeface="Courier New" panose="02070309020205020404" pitchFamily="49" charset="0"/>
              <a:buChar char="o"/>
            </a:pPr>
            <a:r>
              <a:rPr lang="en-US" sz="2800" dirty="0">
                <a:solidFill>
                  <a:schemeClr val="accent2"/>
                </a:solidFill>
              </a:rPr>
              <a:t>Behavior changes following a crisis or intense intervention are generally temporary.</a:t>
            </a:r>
          </a:p>
          <a:p>
            <a:pPr>
              <a:buFont typeface="Courier New" panose="02070309020205020404" pitchFamily="49" charset="0"/>
              <a:buChar char="o"/>
            </a:pPr>
            <a:r>
              <a:rPr lang="en-US" sz="2800" dirty="0">
                <a:solidFill>
                  <a:schemeClr val="accent2"/>
                </a:solidFill>
              </a:rPr>
              <a:t>Each person responds in a different way and moves through the experience at his/her own pace.</a:t>
            </a:r>
          </a:p>
          <a:p>
            <a:pPr>
              <a:buFont typeface="Courier New" panose="02070309020205020404" pitchFamily="49" charset="0"/>
              <a:buChar char="o"/>
            </a:pPr>
            <a:r>
              <a:rPr lang="en-US" sz="2800" dirty="0">
                <a:solidFill>
                  <a:schemeClr val="accent2"/>
                </a:solidFill>
              </a:rPr>
              <a:t>You are not alone!</a:t>
            </a:r>
          </a:p>
          <a:p>
            <a:pPr>
              <a:buFont typeface="Courier New" panose="02070309020205020404" pitchFamily="49" charset="0"/>
              <a:buChar char="o"/>
            </a:pPr>
            <a:r>
              <a:rPr lang="en-US" sz="2800" dirty="0">
                <a:solidFill>
                  <a:schemeClr val="accent2"/>
                </a:solidFill>
              </a:rPr>
              <a:t>It is a sign of strength, not weakness to ask for help when it is needed.</a:t>
            </a:r>
          </a:p>
        </p:txBody>
      </p:sp>
    </p:spTree>
    <p:extLst>
      <p:ext uri="{BB962C8B-B14F-4D97-AF65-F5344CB8AC3E}">
        <p14:creationId xmlns:p14="http://schemas.microsoft.com/office/powerpoint/2010/main" val="280943458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457200" y="685800"/>
            <a:ext cx="8229600" cy="5440363"/>
          </a:xfrm>
        </p:spPr>
        <p:txBody>
          <a:bodyPr/>
          <a:lstStyle/>
          <a:p>
            <a:pPr marL="0" indent="0">
              <a:buNone/>
            </a:pPr>
            <a:endParaRPr lang="en-US" dirty="0"/>
          </a:p>
        </p:txBody>
      </p:sp>
      <p:pic>
        <p:nvPicPr>
          <p:cNvPr id="5138" name="Picture 18" descr="Z:\Users\crogers\AppData\Local\Microsoft\Windows\Temporary Internet Files\Content.IE5\59MZCEMF\Voice-of-Compassion[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93900" y="1555750"/>
            <a:ext cx="5156200" cy="3746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1710335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b="1" i="1" dirty="0"/>
              <a:t>Compassion Fatigue </a:t>
            </a:r>
            <a:r>
              <a:rPr lang="en-US" sz="3200" i="1" dirty="0"/>
              <a:t>was recognized by Carla Joinson in 1992.  </a:t>
            </a:r>
            <a:endParaRPr lang="en-US" sz="3200" b="1" i="1" dirty="0"/>
          </a:p>
        </p:txBody>
      </p:sp>
      <p:sp>
        <p:nvSpPr>
          <p:cNvPr id="3" name="Content Placeholder 2"/>
          <p:cNvSpPr>
            <a:spLocks noGrp="1"/>
          </p:cNvSpPr>
          <p:nvPr>
            <p:ph idx="1"/>
          </p:nvPr>
        </p:nvSpPr>
        <p:spPr>
          <a:xfrm>
            <a:off x="228600" y="1600200"/>
            <a:ext cx="8686800" cy="4953000"/>
          </a:xfrm>
        </p:spPr>
        <p:txBody>
          <a:bodyPr>
            <a:normAutofit/>
          </a:bodyPr>
          <a:lstStyle/>
          <a:p>
            <a:pPr marL="0" indent="0">
              <a:buNone/>
            </a:pPr>
            <a:r>
              <a:rPr lang="en-US" sz="2800" dirty="0"/>
              <a:t>She discovered how working daily with individuals in caregiving ways affected the worker.  The length of being a worker in this role can be characterized by symptoms of “anxiety, sleep disturbance, depression, cynicism, anger and irritability.”  Inefficiency and lower tolerance for frustration are common, as is difficulty separating from work and personal life.  This is “</a:t>
            </a:r>
            <a:r>
              <a:rPr lang="en-US" sz="2800" b="1" dirty="0"/>
              <a:t>compassion fatigue” </a:t>
            </a:r>
            <a:r>
              <a:rPr lang="en-US" sz="2800" dirty="0"/>
              <a:t>and is associated with the “cost of caring” for others in emotional and physical pain.  Compassion fatigue is coping with secondary traumatic stress in those who treat the trauma or critical situation.</a:t>
            </a:r>
          </a:p>
        </p:txBody>
      </p:sp>
    </p:spTree>
    <p:extLst>
      <p:ext uri="{BB962C8B-B14F-4D97-AF65-F5344CB8AC3E}">
        <p14:creationId xmlns:p14="http://schemas.microsoft.com/office/powerpoint/2010/main" val="218438923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accent1"/>
                </a:solidFill>
              </a:rPr>
              <a:t>Who Does It Affect?</a:t>
            </a:r>
          </a:p>
        </p:txBody>
      </p:sp>
      <p:sp>
        <p:nvSpPr>
          <p:cNvPr id="3" name="Content Placeholder 2"/>
          <p:cNvSpPr>
            <a:spLocks noGrp="1"/>
          </p:cNvSpPr>
          <p:nvPr>
            <p:ph idx="1"/>
          </p:nvPr>
        </p:nvSpPr>
        <p:spPr/>
        <p:txBody>
          <a:bodyPr>
            <a:normAutofit/>
          </a:bodyPr>
          <a:lstStyle/>
          <a:p>
            <a:pPr marL="0" indent="0">
              <a:buNone/>
            </a:pPr>
            <a:r>
              <a:rPr lang="en-US" sz="2800" dirty="0"/>
              <a:t>Who is vulnerable to </a:t>
            </a:r>
            <a:r>
              <a:rPr lang="en-US" sz="2800" b="1" dirty="0"/>
              <a:t>Compassion Fatigue,</a:t>
            </a:r>
            <a:r>
              <a:rPr lang="en-US" sz="2800" dirty="0"/>
              <a:t> in what type of work setting, under what types of conditions and once developed, how can it be treated and return the worker back to good morale and psychological safety.</a:t>
            </a:r>
          </a:p>
          <a:p>
            <a:pPr marL="0" indent="0">
              <a:buNone/>
            </a:pPr>
            <a:endParaRPr lang="en-US" sz="2800" dirty="0"/>
          </a:p>
          <a:p>
            <a:pPr marL="0" indent="0" algn="ctr">
              <a:buNone/>
            </a:pPr>
            <a:endParaRPr lang="en-US" sz="2800" dirty="0"/>
          </a:p>
        </p:txBody>
      </p:sp>
      <p:pic>
        <p:nvPicPr>
          <p:cNvPr id="1026" name="Picture 2" descr="Z:\Users\crogers\AppData\Local\Microsoft\Windows\Temporary Internet Files\Content.IE5\2LOWAV3S\5684884058_598f67bae2[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84400" y="3429000"/>
            <a:ext cx="3911600" cy="3200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8001099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68362"/>
          </a:xfrm>
        </p:spPr>
        <p:txBody>
          <a:bodyPr/>
          <a:lstStyle/>
          <a:p>
            <a:r>
              <a:rPr lang="en-US" dirty="0">
                <a:solidFill>
                  <a:srgbClr val="00B0F0"/>
                </a:solidFill>
              </a:rPr>
              <a:t>The WHO</a:t>
            </a:r>
          </a:p>
        </p:txBody>
      </p:sp>
      <p:sp>
        <p:nvSpPr>
          <p:cNvPr id="3" name="Content Placeholder 2"/>
          <p:cNvSpPr>
            <a:spLocks noGrp="1"/>
          </p:cNvSpPr>
          <p:nvPr>
            <p:ph idx="1"/>
          </p:nvPr>
        </p:nvSpPr>
        <p:spPr>
          <a:xfrm>
            <a:off x="457200" y="1066800"/>
            <a:ext cx="8229600" cy="5638800"/>
          </a:xfrm>
        </p:spPr>
        <p:txBody>
          <a:bodyPr>
            <a:normAutofit lnSpcReduction="10000"/>
          </a:bodyPr>
          <a:lstStyle/>
          <a:p>
            <a:r>
              <a:rPr lang="en-US" sz="2800" dirty="0"/>
              <a:t>Anyone care giving on a regular basis</a:t>
            </a:r>
          </a:p>
          <a:p>
            <a:r>
              <a:rPr lang="en-US" sz="2800" dirty="0"/>
              <a:t>Medical and emergency employees.</a:t>
            </a:r>
          </a:p>
          <a:p>
            <a:r>
              <a:rPr lang="en-US" sz="2800" dirty="0"/>
              <a:t>Mental health and substance abuse employees.</a:t>
            </a:r>
          </a:p>
          <a:p>
            <a:r>
              <a:rPr lang="en-US" sz="2800" dirty="0"/>
              <a:t>Social and educational workers.</a:t>
            </a:r>
          </a:p>
          <a:p>
            <a:r>
              <a:rPr lang="en-US" sz="2800" dirty="0"/>
              <a:t>Police and security personnel.</a:t>
            </a:r>
          </a:p>
          <a:p>
            <a:r>
              <a:rPr lang="en-US" sz="2800" dirty="0"/>
              <a:t>First responders.</a:t>
            </a:r>
          </a:p>
          <a:p>
            <a:r>
              <a:rPr lang="en-US" sz="2800" dirty="0"/>
              <a:t>Corrections and welfare employees.</a:t>
            </a:r>
          </a:p>
          <a:p>
            <a:r>
              <a:rPr lang="en-US" sz="2800" dirty="0"/>
              <a:t>All employees who work in a trauma setting and helping victims dealing with the emotional burdens.</a:t>
            </a:r>
          </a:p>
          <a:p>
            <a:r>
              <a:rPr lang="en-US" sz="2800" dirty="0"/>
              <a:t>Working directly with people, being directly involved in other people’s lives and people who have needs, which you are trying to help get their needs met.</a:t>
            </a:r>
          </a:p>
        </p:txBody>
      </p:sp>
    </p:spTree>
    <p:extLst>
      <p:ext uri="{BB962C8B-B14F-4D97-AF65-F5344CB8AC3E}">
        <p14:creationId xmlns:p14="http://schemas.microsoft.com/office/powerpoint/2010/main" val="308332261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52400"/>
            <a:ext cx="8229600" cy="6553200"/>
          </a:xfrm>
        </p:spPr>
        <p:txBody>
          <a:bodyPr>
            <a:normAutofit lnSpcReduction="10000"/>
          </a:bodyPr>
          <a:lstStyle/>
          <a:p>
            <a:pPr marL="0" indent="0">
              <a:buNone/>
            </a:pPr>
            <a:r>
              <a:rPr lang="en-US" sz="2800" dirty="0"/>
              <a:t>These employees have the difficult task of showing compassion to those who suffer but not becoming too personally involved in their lives.  The need to be empathetic and have good boundaries is important in the helping role.  Burnout is a real and recognized risk in these stressful professions.  As a result these talented people are exposed to compassion fatigue.</a:t>
            </a:r>
          </a:p>
          <a:p>
            <a:pPr marL="0" indent="0">
              <a:buNone/>
            </a:pPr>
            <a:endParaRPr lang="en-US" sz="2800" dirty="0"/>
          </a:p>
          <a:p>
            <a:pPr marL="0" indent="0">
              <a:buNone/>
            </a:pPr>
            <a:r>
              <a:rPr lang="en-US" sz="2800" dirty="0">
                <a:solidFill>
                  <a:srgbClr val="0070C0"/>
                </a:solidFill>
              </a:rPr>
              <a:t>Everyone feels stress; life is stressful, given work, family and other daily demands.  While some jobs are more stressful than others, working directly with people means becoming directly involved in other people’s lives and in the lives of people in need.  It means emphasizing your clients need at the possible risk of minimizing, deferring or even ignoring your own needs.</a:t>
            </a:r>
          </a:p>
        </p:txBody>
      </p:sp>
    </p:spTree>
    <p:extLst>
      <p:ext uri="{BB962C8B-B14F-4D97-AF65-F5344CB8AC3E}">
        <p14:creationId xmlns:p14="http://schemas.microsoft.com/office/powerpoint/2010/main" val="263220185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990600"/>
          </a:xfrm>
        </p:spPr>
        <p:txBody>
          <a:bodyPr>
            <a:noAutofit/>
          </a:bodyPr>
          <a:lstStyle/>
          <a:p>
            <a:r>
              <a:rPr lang="en-US" sz="3600" dirty="0"/>
              <a:t>How does “Compassion Fatigue” affect individuals?</a:t>
            </a:r>
          </a:p>
        </p:txBody>
      </p:sp>
      <p:sp>
        <p:nvSpPr>
          <p:cNvPr id="3" name="Content Placeholder 2"/>
          <p:cNvSpPr>
            <a:spLocks noGrp="1"/>
          </p:cNvSpPr>
          <p:nvPr>
            <p:ph idx="1"/>
          </p:nvPr>
        </p:nvSpPr>
        <p:spPr>
          <a:xfrm>
            <a:off x="457200" y="1219200"/>
            <a:ext cx="8229600" cy="4906963"/>
          </a:xfrm>
        </p:spPr>
        <p:txBody>
          <a:bodyPr>
            <a:normAutofit fontScale="92500" lnSpcReduction="10000"/>
          </a:bodyPr>
          <a:lstStyle/>
          <a:p>
            <a:pPr marL="0" indent="0" algn="ctr">
              <a:buNone/>
            </a:pPr>
            <a:endParaRPr lang="en-US" i="1" dirty="0"/>
          </a:p>
          <a:p>
            <a:pPr marL="0" indent="0">
              <a:buNone/>
            </a:pPr>
            <a:endParaRPr lang="en-US" i="1" dirty="0"/>
          </a:p>
          <a:p>
            <a:pPr marL="0" indent="0">
              <a:buNone/>
            </a:pPr>
            <a:endParaRPr lang="en-US" i="1" dirty="0"/>
          </a:p>
          <a:p>
            <a:pPr marL="0" indent="0">
              <a:buNone/>
            </a:pPr>
            <a:endParaRPr lang="en-US" i="1" dirty="0"/>
          </a:p>
          <a:p>
            <a:pPr marL="0" indent="0">
              <a:buNone/>
            </a:pPr>
            <a:endParaRPr lang="en-US" i="1" dirty="0"/>
          </a:p>
          <a:p>
            <a:pPr marL="0" indent="0">
              <a:buNone/>
            </a:pPr>
            <a:endParaRPr lang="en-US" i="1" dirty="0"/>
          </a:p>
          <a:p>
            <a:pPr marL="0" indent="0">
              <a:buNone/>
            </a:pPr>
            <a:r>
              <a:rPr lang="en-US" i="1" dirty="0"/>
              <a:t>Compassion Fatigue</a:t>
            </a:r>
            <a:r>
              <a:rPr lang="en-US" dirty="0"/>
              <a:t> happens when emotional residue, whether from work and/or life, compromises the personal well-being, perhaps due to being in one-way relationship for so long.</a:t>
            </a:r>
            <a:endParaRPr lang="en-US" i="1" dirty="0"/>
          </a:p>
        </p:txBody>
      </p:sp>
      <p:pic>
        <p:nvPicPr>
          <p:cNvPr id="205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590800" y="1066800"/>
            <a:ext cx="3810000" cy="3124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03953508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81000"/>
            <a:ext cx="8229600" cy="5745163"/>
          </a:xfrm>
        </p:spPr>
        <p:txBody>
          <a:bodyPr>
            <a:normAutofit lnSpcReduction="10000"/>
          </a:bodyPr>
          <a:lstStyle/>
          <a:p>
            <a:pPr marL="0" indent="0">
              <a:buNone/>
            </a:pPr>
            <a:r>
              <a:rPr lang="en-US" dirty="0"/>
              <a:t>As Pfiferling and Gilley wrote in April, 2000, Family Practice Management Journal:</a:t>
            </a:r>
          </a:p>
          <a:p>
            <a:pPr marL="0" indent="0">
              <a:buNone/>
            </a:pPr>
            <a:endParaRPr lang="en-US" dirty="0"/>
          </a:p>
          <a:p>
            <a:pPr marL="0" indent="0">
              <a:buNone/>
            </a:pPr>
            <a:r>
              <a:rPr lang="en-US" b="1" dirty="0">
                <a:solidFill>
                  <a:schemeClr val="accent3">
                    <a:lumMod val="50000"/>
                  </a:schemeClr>
                </a:solidFill>
              </a:rPr>
              <a:t>“</a:t>
            </a:r>
            <a:r>
              <a:rPr lang="en-US" b="1" i="1" dirty="0">
                <a:solidFill>
                  <a:schemeClr val="accent3">
                    <a:lumMod val="50000"/>
                  </a:schemeClr>
                </a:solidFill>
              </a:rPr>
              <a:t>Those who have experienced compassion fatigue describe it as being sucked into a vortex that pulls them slowly downward.”</a:t>
            </a:r>
          </a:p>
          <a:p>
            <a:pPr marL="0" indent="0">
              <a:buNone/>
            </a:pPr>
            <a:endParaRPr lang="en-US" i="1" dirty="0">
              <a:solidFill>
                <a:schemeClr val="accent3"/>
              </a:solidFill>
            </a:endParaRPr>
          </a:p>
          <a:p>
            <a:pPr marL="0" indent="0">
              <a:buNone/>
            </a:pPr>
            <a:r>
              <a:rPr lang="en-US" dirty="0"/>
              <a:t>They have no idea how to stop the downward spiral, so they do what they’ve always done; work harder and continue to give to others until they’re completely tapped out.</a:t>
            </a:r>
          </a:p>
        </p:txBody>
      </p:sp>
    </p:spTree>
    <p:extLst>
      <p:ext uri="{BB962C8B-B14F-4D97-AF65-F5344CB8AC3E}">
        <p14:creationId xmlns:p14="http://schemas.microsoft.com/office/powerpoint/2010/main" val="280732664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63562"/>
          </a:xfrm>
        </p:spPr>
        <p:txBody>
          <a:bodyPr>
            <a:normAutofit fontScale="90000"/>
          </a:bodyPr>
          <a:lstStyle/>
          <a:p>
            <a:r>
              <a:rPr lang="en-US" sz="3200" dirty="0"/>
              <a:t>Recognizing Compassion Fatigue Symptoms</a:t>
            </a:r>
          </a:p>
        </p:txBody>
      </p:sp>
      <p:sp>
        <p:nvSpPr>
          <p:cNvPr id="3" name="Content Placeholder 2"/>
          <p:cNvSpPr>
            <a:spLocks noGrp="1"/>
          </p:cNvSpPr>
          <p:nvPr>
            <p:ph idx="1"/>
          </p:nvPr>
        </p:nvSpPr>
        <p:spPr>
          <a:xfrm>
            <a:off x="457200" y="838200"/>
            <a:ext cx="8229600" cy="5867400"/>
          </a:xfrm>
        </p:spPr>
        <p:txBody>
          <a:bodyPr>
            <a:normAutofit/>
          </a:bodyPr>
          <a:lstStyle/>
          <a:p>
            <a:pPr marL="0" indent="0">
              <a:buNone/>
            </a:pPr>
            <a:r>
              <a:rPr lang="en-US" sz="1800" dirty="0"/>
              <a:t>These symptoms are normal displays of stress resulting from the care giving work you perform on a regular basis.</a:t>
            </a:r>
          </a:p>
          <a:p>
            <a:r>
              <a:rPr lang="en-US" sz="2400" dirty="0">
                <a:solidFill>
                  <a:srgbClr val="9966FF"/>
                </a:solidFill>
              </a:rPr>
              <a:t>Bottled up emotions</a:t>
            </a:r>
          </a:p>
          <a:p>
            <a:r>
              <a:rPr lang="en-US" sz="2400" dirty="0">
                <a:solidFill>
                  <a:srgbClr val="9966FF"/>
                </a:solidFill>
              </a:rPr>
              <a:t>Excessive blaming</a:t>
            </a:r>
          </a:p>
          <a:p>
            <a:r>
              <a:rPr lang="en-US" sz="2400" dirty="0">
                <a:solidFill>
                  <a:srgbClr val="9966FF"/>
                </a:solidFill>
              </a:rPr>
              <a:t>Isolation from others</a:t>
            </a:r>
          </a:p>
          <a:p>
            <a:r>
              <a:rPr lang="en-US" sz="2400" dirty="0">
                <a:solidFill>
                  <a:srgbClr val="9966FF"/>
                </a:solidFill>
              </a:rPr>
              <a:t>Receives unusual amount of complaints from others</a:t>
            </a:r>
          </a:p>
          <a:p>
            <a:r>
              <a:rPr lang="en-US" sz="2400" dirty="0">
                <a:solidFill>
                  <a:srgbClr val="9966FF"/>
                </a:solidFill>
              </a:rPr>
              <a:t>Voices excessive complaints about administrative functions</a:t>
            </a:r>
          </a:p>
          <a:p>
            <a:r>
              <a:rPr lang="en-US" sz="2400" dirty="0">
                <a:solidFill>
                  <a:srgbClr val="9966FF"/>
                </a:solidFill>
              </a:rPr>
              <a:t>Substance abuse to mask feelings</a:t>
            </a:r>
          </a:p>
          <a:p>
            <a:r>
              <a:rPr lang="en-US" sz="2400" dirty="0">
                <a:solidFill>
                  <a:srgbClr val="9966FF"/>
                </a:solidFill>
              </a:rPr>
              <a:t>Compulsive behaviors such as overspending, overeating, gambling, sexual addictions</a:t>
            </a:r>
          </a:p>
          <a:p>
            <a:r>
              <a:rPr lang="en-US" sz="2400" dirty="0">
                <a:solidFill>
                  <a:srgbClr val="9966FF"/>
                </a:solidFill>
              </a:rPr>
              <a:t>Poor self-care (hygiene, appearance)</a:t>
            </a:r>
          </a:p>
          <a:p>
            <a:r>
              <a:rPr lang="en-US" sz="2400" dirty="0">
                <a:solidFill>
                  <a:srgbClr val="9966FF"/>
                </a:solidFill>
              </a:rPr>
              <a:t>Indebtedness, legal problems</a:t>
            </a:r>
          </a:p>
          <a:p>
            <a:r>
              <a:rPr lang="en-US" sz="2400" dirty="0">
                <a:solidFill>
                  <a:srgbClr val="9966FF"/>
                </a:solidFill>
              </a:rPr>
              <a:t>Reoccurrence of nightmares/flashbacks</a:t>
            </a:r>
          </a:p>
        </p:txBody>
      </p:sp>
    </p:spTree>
    <p:extLst>
      <p:ext uri="{BB962C8B-B14F-4D97-AF65-F5344CB8AC3E}">
        <p14:creationId xmlns:p14="http://schemas.microsoft.com/office/powerpoint/2010/main" val="393891550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133</TotalTime>
  <Words>1597</Words>
  <Application>Microsoft Office PowerPoint</Application>
  <PresentationFormat>On-screen Show (4:3)</PresentationFormat>
  <Paragraphs>129</Paragraphs>
  <Slides>24</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24</vt:i4>
      </vt:variant>
    </vt:vector>
  </HeadingPairs>
  <TitlesOfParts>
    <vt:vector size="29" baseType="lpstr">
      <vt:lpstr>Arial</vt:lpstr>
      <vt:lpstr>Calibri</vt:lpstr>
      <vt:lpstr>Courier New</vt:lpstr>
      <vt:lpstr>Wingdings</vt:lpstr>
      <vt:lpstr>Office Theme</vt:lpstr>
      <vt:lpstr>COMPASSION FATIGUE</vt:lpstr>
      <vt:lpstr>C Figley, 1995</vt:lpstr>
      <vt:lpstr>Compassion Fatigue was recognized by Carla Joinson in 1992.  </vt:lpstr>
      <vt:lpstr>Who Does It Affect?</vt:lpstr>
      <vt:lpstr>The WHO</vt:lpstr>
      <vt:lpstr>PowerPoint Presentation</vt:lpstr>
      <vt:lpstr>How does “Compassion Fatigue” affect individuals?</vt:lpstr>
      <vt:lpstr>PowerPoint Presentation</vt:lpstr>
      <vt:lpstr>Recognizing Compassion Fatigue Symptoms</vt:lpstr>
      <vt:lpstr>PowerPoint Presentation</vt:lpstr>
      <vt:lpstr>PowerPoint Presentation</vt:lpstr>
      <vt:lpstr>AWARENESS</vt:lpstr>
      <vt:lpstr>PowerPoint Presentation</vt:lpstr>
      <vt:lpstr>PowerPoint Presentation</vt:lpstr>
      <vt:lpstr>What can we do to support the employee and individual?</vt:lpstr>
      <vt:lpstr>Set Emotional Boundaries</vt:lpstr>
      <vt:lpstr>Authentic and Sustainable Self-Care Begins with YOU</vt:lpstr>
      <vt:lpstr>So:</vt:lpstr>
      <vt:lpstr>PowerPoint Presentation</vt:lpstr>
      <vt:lpstr>PowerPoint Presentation</vt:lpstr>
      <vt:lpstr>PowerPoint Presentation</vt:lpstr>
      <vt:lpstr>Boost Your Resiliency</vt:lpstr>
      <vt:lpstr>REMEMBER</vt:lpstr>
      <vt:lpstr>PowerPoint Presentation</vt:lpstr>
    </vt:vector>
  </TitlesOfParts>
  <Company>Catholic Human Services, Inc.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COMPASSION FATIGUE</dc:title>
  <dc:creator>Cheryl Rogers</dc:creator>
  <cp:lastModifiedBy>Kristin Ruckle</cp:lastModifiedBy>
  <cp:revision>25</cp:revision>
  <dcterms:created xsi:type="dcterms:W3CDTF">2019-04-01T19:53:30Z</dcterms:created>
  <dcterms:modified xsi:type="dcterms:W3CDTF">2022-03-02T18:49:47Z</dcterms:modified>
</cp:coreProperties>
</file>